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xml" ContentType="application/vnd.openxmlformats-officedocument.presentationml.notesSlide+xml"/>
  <Override PartName="/ppt/media/image20.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391" r:id="rId10"/>
    <p:sldId id="265" r:id="rId11"/>
    <p:sldId id="266" r:id="rId12"/>
    <p:sldId id="366" r:id="rId13"/>
    <p:sldId id="377" r:id="rId14"/>
    <p:sldId id="392" r:id="rId15"/>
    <p:sldId id="362" r:id="rId16"/>
    <p:sldId id="384" r:id="rId17"/>
    <p:sldId id="385" r:id="rId18"/>
    <p:sldId id="387" r:id="rId19"/>
    <p:sldId id="389" r:id="rId20"/>
    <p:sldId id="390" r:id="rId21"/>
    <p:sldId id="273" r:id="rId22"/>
    <p:sldId id="274" r:id="rId23"/>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tin Pandey" initials="NP" lastIdx="1" clrIdx="0">
    <p:extLst>
      <p:ext uri="{19B8F6BF-5375-455C-9EA6-DF929625EA0E}">
        <p15:presenceInfo xmlns:p15="http://schemas.microsoft.com/office/powerpoint/2012/main" userId="eb27a11d92a02e3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73" autoAdjust="0"/>
    <p:restoredTop sz="94817" autoAdjust="0"/>
  </p:normalViewPr>
  <p:slideViewPr>
    <p:cSldViewPr>
      <p:cViewPr varScale="1">
        <p:scale>
          <a:sx n="67" d="100"/>
          <a:sy n="67" d="100"/>
        </p:scale>
        <p:origin x="702"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192.168.48.254\Sales%20&amp;%20Marketing\Zalak%20Chheda\GLC%20Growth%20Fund%20Medi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Nilesh%20Doshi\Desktop\Nidhi\PMS%20AMC%20Data\JUNE%202025\GLC%20Growth%20Fund%20Medi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Nilesh%20Doshi\Desktop\Nidhi\PMS%20AMC%20Data\JUNE%202025\GLC%20Growth%20Fund%20Media.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Nilesh%20Doshi\Desktop\Nidhi\PMS%20AMC%20Data\JUNE%202025\GLC%20Growth%20Fund%20Media.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Nilesh%20Doshi\Desktop\Nidhi\PMS%20AMC%20Data\JULY%202025\Factsheet\GLC%20Growth%20Fund%20Media.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Nilesh%20Doshi\Desktop\Nidhi\PMS%20AMC%20Data\JULY%202025\Factsheet\GLC%20Growth%20Fund%20Media.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Nilesh%20Doshi\Desktop\Nidhi\PMS%20AMC%20Data\JULY%202025\Factsheet\GLC%20Growth%20Fund%20Media.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Nilesh%20Doshi\Desktop\Nidhi\PMS%20AMC%20Data\JULY%202025\Factsheet\GLC%20Growth%20Fund%20Media.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Nidhi\Desktop\Nidhi\PMS%20AMC%20Data\JULY%202025\Factsheet\GLC%20Growth%20Fund%20Media.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Nidhi\Desktop\Nidhi\PMS%20AMC%20Data\JULY%202025\Factsheet\GLC%20Growth%20Fund%20Media.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Nidhi\Desktop\Nidhi\PMS%20AMC%20Data\JULY%202025\Factsheet\GLC%20Growth%20Fund%20Media.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192.168.48.254\Sales%20&amp;%20Marketing\Zalak%20Chheda\GLC%20Growth%20Fund%20Media.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Nidhi\Desktop\Nidhi\PMS%20AMC%20Data\JULY%202025\Factsheet\GLC%20Growth%20Fund%20Media.xlsx" TargetMode="External"/><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oleObject" Target="file:///\\192.168.48.254\Sales%20&amp;%20Marketing\Zalak%20Chheda\GLC%20Growth%20Fund%20Medi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192.168.48.254\Sales%20&amp;%20Marketing\Zalak%20Chheda\GLC%20Growth%20Fund%20Medi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Nilesh%20Doshi\Desktop\Nidhi\PMS%20AMC%20Data\JUNE%202025\GLC%20Growth%20Fund%20Medi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Nilesh%20Doshi\Desktop\Nidhi\PMS%20AMC%20Data\JUNE%202025\GLC%20Growth%20Fund%20Medi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Nilesh%20Doshi\Desktop\Nidhi\PMS%20AMC%20Data\JUNE%202025\GLC%20Growth%20Fund%20Medi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Nilesh%20Doshi\Desktop\Nidhi\PMS%20AMC%20Data\JUNE%202025\GLC%20Growth%20Fund%20Medi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Nilesh%20Doshi\Desktop\Nidhi\PMS%20AMC%20Data\JUNE%202025\GLC%20Growth%20Fund%20Medi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dLbl>
              <c:idx val="2"/>
              <c:tx>
                <c:rich>
                  <a:bodyPr/>
                  <a:lstStyle/>
                  <a:p>
                    <a:r>
                      <a:rPr lang="en-US"/>
                      <a:t>17.16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64C-44ED-AAEB-079F3EC22FAD}"/>
                </c:ext>
              </c:extLst>
            </c:dLbl>
            <c:dLbl>
              <c:idx val="3"/>
              <c:tx>
                <c:rich>
                  <a:bodyPr/>
                  <a:lstStyle/>
                  <a:p>
                    <a:r>
                      <a:rPr lang="en-US"/>
                      <a:t>38.3%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64C-44ED-AAEB-079F3EC22FA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'GLC Growth Fund'!$A$51:$A$54</c:f>
              <c:strCache>
                <c:ptCount val="4"/>
                <c:pt idx="0">
                  <c:v>Small Cap</c:v>
                </c:pt>
                <c:pt idx="1">
                  <c:v>Mid Cap</c:v>
                </c:pt>
                <c:pt idx="2">
                  <c:v>Large Cap</c:v>
                </c:pt>
                <c:pt idx="3">
                  <c:v>Cash </c:v>
                </c:pt>
              </c:strCache>
            </c:strRef>
          </c:cat>
          <c:val>
            <c:numRef>
              <c:f>'GLC Growth Fund'!$B$51:$B$54</c:f>
              <c:numCache>
                <c:formatCode>0.0%</c:formatCode>
                <c:ptCount val="4"/>
                <c:pt idx="0">
                  <c:v>0.38100000000000001</c:v>
                </c:pt>
                <c:pt idx="1">
                  <c:v>7.0999999999999994E-2</c:v>
                </c:pt>
                <c:pt idx="2">
                  <c:v>0.14199999999999999</c:v>
                </c:pt>
                <c:pt idx="3">
                  <c:v>0.40600000000000003</c:v>
                </c:pt>
              </c:numCache>
            </c:numRef>
          </c:val>
          <c:extLst>
            <c:ext xmlns:c16="http://schemas.microsoft.com/office/drawing/2014/chart" uri="{C3380CC4-5D6E-409C-BE32-E72D297353CC}">
              <c16:uniqueId val="{00000000-038E-4788-B13D-968CAEE98245}"/>
            </c:ext>
          </c:extLst>
        </c:ser>
        <c:dLbls>
          <c:showLegendKey val="0"/>
          <c:showVal val="1"/>
          <c:showCatName val="0"/>
          <c:showSerName val="0"/>
          <c:showPercent val="0"/>
          <c:showBubbleSize val="0"/>
        </c:dLbls>
        <c:gapWidth val="150"/>
        <c:shape val="box"/>
        <c:axId val="1687120880"/>
        <c:axId val="1687125200"/>
        <c:axId val="0"/>
      </c:bar3DChart>
      <c:catAx>
        <c:axId val="16871208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687125200"/>
        <c:crosses val="autoZero"/>
        <c:auto val="1"/>
        <c:lblAlgn val="ctr"/>
        <c:lblOffset val="100"/>
        <c:noMultiLvlLbl val="0"/>
      </c:catAx>
      <c:valAx>
        <c:axId val="1687125200"/>
        <c:scaling>
          <c:orientation val="minMax"/>
        </c:scaling>
        <c:delete val="1"/>
        <c:axPos val="b"/>
        <c:majorGridlines>
          <c:spPr>
            <a:ln w="9525" cap="flat" cmpd="sng" algn="ctr">
              <a:solidFill>
                <a:schemeClr val="dk1">
                  <a:lumMod val="50000"/>
                  <a:lumOff val="50000"/>
                </a:schemeClr>
              </a:solidFill>
              <a:round/>
            </a:ln>
            <a:effectLst/>
          </c:spPr>
        </c:majorGridlines>
        <c:numFmt formatCode="0.0%" sourceLinked="1"/>
        <c:majorTickMark val="none"/>
        <c:minorTickMark val="none"/>
        <c:tickLblPos val="nextTo"/>
        <c:crossAx val="1687120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'GLC Growth Fund'!$A$58:$A$62</c:f>
              <c:strCache>
                <c:ptCount val="5"/>
                <c:pt idx="0">
                  <c:v>Cap Goods/Eng.</c:v>
                </c:pt>
                <c:pt idx="1">
                  <c:v>Financials</c:v>
                </c:pt>
                <c:pt idx="2">
                  <c:v>Agri/Food</c:v>
                </c:pt>
                <c:pt idx="3">
                  <c:v>Pharma</c:v>
                </c:pt>
                <c:pt idx="4">
                  <c:v>Metals</c:v>
                </c:pt>
              </c:strCache>
            </c:strRef>
          </c:cat>
          <c:val>
            <c:numRef>
              <c:f>'GLC Growth Fund'!$B$58:$B$62</c:f>
              <c:numCache>
                <c:formatCode>0.00%</c:formatCode>
                <c:ptCount val="5"/>
                <c:pt idx="0">
                  <c:v>0.15</c:v>
                </c:pt>
                <c:pt idx="1">
                  <c:v>0.14000000000000001</c:v>
                </c:pt>
                <c:pt idx="2">
                  <c:v>0.1</c:v>
                </c:pt>
                <c:pt idx="3">
                  <c:v>0.08</c:v>
                </c:pt>
                <c:pt idx="4">
                  <c:v>0.04</c:v>
                </c:pt>
              </c:numCache>
            </c:numRef>
          </c:val>
          <c:extLst>
            <c:ext xmlns:c16="http://schemas.microsoft.com/office/drawing/2014/chart" uri="{C3380CC4-5D6E-409C-BE32-E72D297353CC}">
              <c16:uniqueId val="{00000000-D25E-4C54-9FEC-ED28C0856154}"/>
            </c:ext>
          </c:extLst>
        </c:ser>
        <c:dLbls>
          <c:showLegendKey val="0"/>
          <c:showVal val="1"/>
          <c:showCatName val="0"/>
          <c:showSerName val="0"/>
          <c:showPercent val="0"/>
          <c:showBubbleSize val="0"/>
        </c:dLbls>
        <c:gapWidth val="150"/>
        <c:shape val="box"/>
        <c:axId val="1688165920"/>
        <c:axId val="1688166400"/>
        <c:axId val="0"/>
      </c:bar3DChart>
      <c:catAx>
        <c:axId val="16881659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688166400"/>
        <c:crosses val="autoZero"/>
        <c:auto val="1"/>
        <c:lblAlgn val="ctr"/>
        <c:lblOffset val="100"/>
        <c:noMultiLvlLbl val="0"/>
      </c:catAx>
      <c:valAx>
        <c:axId val="1688166400"/>
        <c:scaling>
          <c:orientation val="minMax"/>
        </c:scaling>
        <c:delete val="1"/>
        <c:axPos val="b"/>
        <c:majorGridlines>
          <c:spPr>
            <a:ln w="9525" cap="flat" cmpd="sng" algn="ctr">
              <a:solidFill>
                <a:schemeClr val="dk1">
                  <a:lumMod val="50000"/>
                  <a:lumOff val="50000"/>
                </a:schemeClr>
              </a:solidFill>
              <a:round/>
            </a:ln>
            <a:effectLst/>
          </c:spPr>
        </c:majorGridlines>
        <c:numFmt formatCode="0.00%" sourceLinked="1"/>
        <c:majorTickMark val="none"/>
        <c:minorTickMark val="none"/>
        <c:tickLblPos val="nextTo"/>
        <c:crossAx val="1688165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'GLC Growth Fund'!$A$72:$A$75</c:f>
              <c:strCache>
                <c:ptCount val="4"/>
                <c:pt idx="0">
                  <c:v>Large Cap</c:v>
                </c:pt>
                <c:pt idx="1">
                  <c:v>Mid Cap</c:v>
                </c:pt>
                <c:pt idx="2">
                  <c:v>Small Cap</c:v>
                </c:pt>
                <c:pt idx="3">
                  <c:v>Cash </c:v>
                </c:pt>
              </c:strCache>
            </c:strRef>
          </c:cat>
          <c:val>
            <c:numRef>
              <c:f>'GLC Growth Fund'!$B$72:$B$75</c:f>
              <c:numCache>
                <c:formatCode>0.00%</c:formatCode>
                <c:ptCount val="4"/>
                <c:pt idx="0">
                  <c:v>0.34</c:v>
                </c:pt>
                <c:pt idx="1">
                  <c:v>0.19</c:v>
                </c:pt>
                <c:pt idx="2">
                  <c:v>0.23</c:v>
                </c:pt>
                <c:pt idx="3" formatCode="0.0%">
                  <c:v>0.24</c:v>
                </c:pt>
              </c:numCache>
            </c:numRef>
          </c:val>
          <c:extLst>
            <c:ext xmlns:c16="http://schemas.microsoft.com/office/drawing/2014/chart" uri="{C3380CC4-5D6E-409C-BE32-E72D297353CC}">
              <c16:uniqueId val="{00000000-A2FC-4F2E-9ACD-9CD7D6C4F64C}"/>
            </c:ext>
          </c:extLst>
        </c:ser>
        <c:dLbls>
          <c:showLegendKey val="0"/>
          <c:showVal val="1"/>
          <c:showCatName val="0"/>
          <c:showSerName val="0"/>
          <c:showPercent val="0"/>
          <c:showBubbleSize val="0"/>
        </c:dLbls>
        <c:gapWidth val="150"/>
        <c:shape val="box"/>
        <c:axId val="1687120880"/>
        <c:axId val="1687125200"/>
        <c:axId val="0"/>
      </c:bar3DChart>
      <c:catAx>
        <c:axId val="16871208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687125200"/>
        <c:crosses val="autoZero"/>
        <c:auto val="1"/>
        <c:lblAlgn val="ctr"/>
        <c:lblOffset val="100"/>
        <c:noMultiLvlLbl val="0"/>
      </c:catAx>
      <c:valAx>
        <c:axId val="1687125200"/>
        <c:scaling>
          <c:orientation val="minMax"/>
        </c:scaling>
        <c:delete val="1"/>
        <c:axPos val="b"/>
        <c:majorGridlines>
          <c:spPr>
            <a:ln w="9525" cap="flat" cmpd="sng" algn="ctr">
              <a:solidFill>
                <a:schemeClr val="dk1">
                  <a:lumMod val="50000"/>
                  <a:lumOff val="50000"/>
                </a:schemeClr>
              </a:solidFill>
              <a:round/>
            </a:ln>
            <a:effectLst/>
          </c:spPr>
        </c:majorGridlines>
        <c:numFmt formatCode="0.00%" sourceLinked="1"/>
        <c:majorTickMark val="none"/>
        <c:minorTickMark val="none"/>
        <c:tickLblPos val="nextTo"/>
        <c:crossAx val="1687120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'GLC Growth Fund'!$A$79:$A$83</c:f>
              <c:strCache>
                <c:ptCount val="5"/>
                <c:pt idx="0">
                  <c:v>Cap Goods/Eng.</c:v>
                </c:pt>
                <c:pt idx="1">
                  <c:v>Financials</c:v>
                </c:pt>
                <c:pt idx="2">
                  <c:v>Metals</c:v>
                </c:pt>
                <c:pt idx="3">
                  <c:v>Pharma</c:v>
                </c:pt>
                <c:pt idx="4">
                  <c:v>Auto &amp; Auto Comp.</c:v>
                </c:pt>
              </c:strCache>
            </c:strRef>
          </c:cat>
          <c:val>
            <c:numRef>
              <c:f>'GLC Growth Fund'!$B$79:$B$83</c:f>
              <c:numCache>
                <c:formatCode>0.00%</c:formatCode>
                <c:ptCount val="5"/>
                <c:pt idx="0">
                  <c:v>0.22</c:v>
                </c:pt>
                <c:pt idx="1">
                  <c:v>0.18</c:v>
                </c:pt>
                <c:pt idx="2">
                  <c:v>7.0000000000000007E-2</c:v>
                </c:pt>
                <c:pt idx="3">
                  <c:v>0.06</c:v>
                </c:pt>
                <c:pt idx="4">
                  <c:v>0.06</c:v>
                </c:pt>
              </c:numCache>
            </c:numRef>
          </c:val>
          <c:extLst>
            <c:ext xmlns:c16="http://schemas.microsoft.com/office/drawing/2014/chart" uri="{C3380CC4-5D6E-409C-BE32-E72D297353CC}">
              <c16:uniqueId val="{00000000-79CE-4963-BD84-78A7FFE1549D}"/>
            </c:ext>
          </c:extLst>
        </c:ser>
        <c:dLbls>
          <c:showLegendKey val="0"/>
          <c:showVal val="1"/>
          <c:showCatName val="0"/>
          <c:showSerName val="0"/>
          <c:showPercent val="0"/>
          <c:showBubbleSize val="0"/>
        </c:dLbls>
        <c:gapWidth val="150"/>
        <c:shape val="box"/>
        <c:axId val="1688165920"/>
        <c:axId val="1688166400"/>
        <c:axId val="0"/>
      </c:bar3DChart>
      <c:catAx>
        <c:axId val="16881659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688166400"/>
        <c:crosses val="autoZero"/>
        <c:auto val="1"/>
        <c:lblAlgn val="ctr"/>
        <c:lblOffset val="100"/>
        <c:noMultiLvlLbl val="0"/>
      </c:catAx>
      <c:valAx>
        <c:axId val="1688166400"/>
        <c:scaling>
          <c:orientation val="minMax"/>
        </c:scaling>
        <c:delete val="1"/>
        <c:axPos val="b"/>
        <c:majorGridlines>
          <c:spPr>
            <a:ln w="9525" cap="flat" cmpd="sng" algn="ctr">
              <a:solidFill>
                <a:schemeClr val="dk1">
                  <a:lumMod val="50000"/>
                  <a:lumOff val="50000"/>
                </a:schemeClr>
              </a:solidFill>
              <a:round/>
            </a:ln>
            <a:effectLst/>
          </c:spPr>
        </c:majorGridlines>
        <c:numFmt formatCode="0.00%" sourceLinked="1"/>
        <c:majorTickMark val="none"/>
        <c:minorTickMark val="none"/>
        <c:tickLblPos val="nextTo"/>
        <c:crossAx val="1688165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bar"/>
        <c:grouping val="stacked"/>
        <c:varyColors val="0"/>
        <c:ser>
          <c:idx val="0"/>
          <c:order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delete val="1"/>
          </c:dLbls>
          <c:cat>
            <c:strRef>
              <c:f>'GLC Growth Fund'!$A$51:$A$54</c:f>
              <c:strCache>
                <c:ptCount val="4"/>
                <c:pt idx="0">
                  <c:v>Small Cap</c:v>
                </c:pt>
                <c:pt idx="1">
                  <c:v>Mid Cap</c:v>
                </c:pt>
                <c:pt idx="2">
                  <c:v>Large Cap</c:v>
                </c:pt>
                <c:pt idx="3">
                  <c:v>Cash </c:v>
                </c:pt>
              </c:strCache>
            </c:strRef>
          </c:cat>
          <c:val>
            <c:numRef>
              <c:f>'GLC Growth Fund'!$B$51:$B$54</c:f>
              <c:numCache>
                <c:formatCode>0.00%</c:formatCode>
                <c:ptCount val="4"/>
                <c:pt idx="0">
                  <c:v>0.33300000000000002</c:v>
                </c:pt>
                <c:pt idx="1">
                  <c:v>7.22E-2</c:v>
                </c:pt>
                <c:pt idx="2">
                  <c:v>0.18479999999999999</c:v>
                </c:pt>
                <c:pt idx="3" formatCode="0.0%">
                  <c:v>0.41</c:v>
                </c:pt>
              </c:numCache>
            </c:numRef>
          </c:val>
          <c:extLst>
            <c:ext xmlns:c16="http://schemas.microsoft.com/office/drawing/2014/chart" uri="{C3380CC4-5D6E-409C-BE32-E72D297353CC}">
              <c16:uniqueId val="{00000001-2FA3-4AC1-BCA7-35BD3CA3361E}"/>
            </c:ext>
          </c:extLst>
        </c:ser>
        <c:dLbls>
          <c:showLegendKey val="0"/>
          <c:showVal val="1"/>
          <c:showCatName val="0"/>
          <c:showSerName val="0"/>
          <c:showPercent val="0"/>
          <c:showBubbleSize val="0"/>
        </c:dLbls>
        <c:gapWidth val="150"/>
        <c:shape val="box"/>
        <c:axId val="1687120880"/>
        <c:axId val="1687125200"/>
        <c:axId val="0"/>
      </c:bar3DChart>
      <c:catAx>
        <c:axId val="16871208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687125200"/>
        <c:crosses val="autoZero"/>
        <c:auto val="1"/>
        <c:lblAlgn val="ctr"/>
        <c:lblOffset val="100"/>
        <c:noMultiLvlLbl val="0"/>
      </c:catAx>
      <c:valAx>
        <c:axId val="1687125200"/>
        <c:scaling>
          <c:orientation val="minMax"/>
        </c:scaling>
        <c:delete val="1"/>
        <c:axPos val="b"/>
        <c:numFmt formatCode="0.00%" sourceLinked="1"/>
        <c:majorTickMark val="none"/>
        <c:minorTickMark val="none"/>
        <c:tickLblPos val="nextTo"/>
        <c:crossAx val="168712088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'GLC Growth Fund'!$A$58:$A$62</c:f>
              <c:strCache>
                <c:ptCount val="5"/>
                <c:pt idx="0">
                  <c:v>Financials</c:v>
                </c:pt>
                <c:pt idx="1">
                  <c:v>Cap Goods/Eng.</c:v>
                </c:pt>
                <c:pt idx="2">
                  <c:v>Agri/Food</c:v>
                </c:pt>
                <c:pt idx="3">
                  <c:v>Pharma</c:v>
                </c:pt>
                <c:pt idx="4">
                  <c:v>Metals</c:v>
                </c:pt>
              </c:strCache>
            </c:strRef>
          </c:cat>
          <c:val>
            <c:numRef>
              <c:f>'GLC Growth Fund'!$B$58:$B$62</c:f>
              <c:numCache>
                <c:formatCode>0.00%</c:formatCode>
                <c:ptCount val="5"/>
                <c:pt idx="0">
                  <c:v>0.14069999999999999</c:v>
                </c:pt>
                <c:pt idx="1">
                  <c:v>0.13450000000000001</c:v>
                </c:pt>
                <c:pt idx="2">
                  <c:v>9.5399999999999999E-2</c:v>
                </c:pt>
                <c:pt idx="3">
                  <c:v>8.1600000000000006E-2</c:v>
                </c:pt>
                <c:pt idx="4">
                  <c:v>3.9E-2</c:v>
                </c:pt>
              </c:numCache>
            </c:numRef>
          </c:val>
          <c:extLst>
            <c:ext xmlns:c16="http://schemas.microsoft.com/office/drawing/2014/chart" uri="{C3380CC4-5D6E-409C-BE32-E72D297353CC}">
              <c16:uniqueId val="{00000000-85CD-490C-9606-4C841B1AAC1B}"/>
            </c:ext>
          </c:extLst>
        </c:ser>
        <c:dLbls>
          <c:showLegendKey val="0"/>
          <c:showVal val="1"/>
          <c:showCatName val="0"/>
          <c:showSerName val="0"/>
          <c:showPercent val="0"/>
          <c:showBubbleSize val="0"/>
        </c:dLbls>
        <c:gapWidth val="150"/>
        <c:shape val="box"/>
        <c:axId val="1688165920"/>
        <c:axId val="1688166400"/>
        <c:axId val="0"/>
      </c:bar3DChart>
      <c:catAx>
        <c:axId val="16881659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688166400"/>
        <c:crosses val="autoZero"/>
        <c:auto val="1"/>
        <c:lblAlgn val="ctr"/>
        <c:lblOffset val="100"/>
        <c:noMultiLvlLbl val="0"/>
      </c:catAx>
      <c:valAx>
        <c:axId val="1688166400"/>
        <c:scaling>
          <c:orientation val="minMax"/>
        </c:scaling>
        <c:delete val="1"/>
        <c:axPos val="b"/>
        <c:numFmt formatCode="0.00%" sourceLinked="1"/>
        <c:majorTickMark val="none"/>
        <c:minorTickMark val="none"/>
        <c:tickLblPos val="nextTo"/>
        <c:crossAx val="168816592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'GLC Growth Fund'!$A$72:$A$75</c:f>
              <c:strCache>
                <c:ptCount val="4"/>
                <c:pt idx="0">
                  <c:v>Large Cap</c:v>
                </c:pt>
                <c:pt idx="1">
                  <c:v>Mid Cap</c:v>
                </c:pt>
                <c:pt idx="2">
                  <c:v>Small Cap</c:v>
                </c:pt>
                <c:pt idx="3">
                  <c:v>Cash </c:v>
                </c:pt>
              </c:strCache>
            </c:strRef>
          </c:cat>
          <c:val>
            <c:numRef>
              <c:f>'GLC Growth Fund'!$B$72:$B$75</c:f>
              <c:numCache>
                <c:formatCode>0.00%</c:formatCode>
                <c:ptCount val="4"/>
                <c:pt idx="0">
                  <c:v>0.34810000000000002</c:v>
                </c:pt>
                <c:pt idx="1">
                  <c:v>0.18010000000000001</c:v>
                </c:pt>
                <c:pt idx="2">
                  <c:v>0.2112</c:v>
                </c:pt>
                <c:pt idx="3" formatCode="0.0%">
                  <c:v>0.2606</c:v>
                </c:pt>
              </c:numCache>
            </c:numRef>
          </c:val>
          <c:extLst>
            <c:ext xmlns:c16="http://schemas.microsoft.com/office/drawing/2014/chart" uri="{C3380CC4-5D6E-409C-BE32-E72D297353CC}">
              <c16:uniqueId val="{00000000-431D-48F5-B8FF-2B929927FA7F}"/>
            </c:ext>
          </c:extLst>
        </c:ser>
        <c:dLbls>
          <c:showLegendKey val="0"/>
          <c:showVal val="1"/>
          <c:showCatName val="0"/>
          <c:showSerName val="0"/>
          <c:showPercent val="0"/>
          <c:showBubbleSize val="0"/>
        </c:dLbls>
        <c:gapWidth val="150"/>
        <c:shape val="box"/>
        <c:axId val="1687120880"/>
        <c:axId val="1687125200"/>
        <c:axId val="0"/>
      </c:bar3DChart>
      <c:catAx>
        <c:axId val="16871208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687125200"/>
        <c:crosses val="autoZero"/>
        <c:auto val="1"/>
        <c:lblAlgn val="ctr"/>
        <c:lblOffset val="100"/>
        <c:noMultiLvlLbl val="0"/>
      </c:catAx>
      <c:valAx>
        <c:axId val="1687125200"/>
        <c:scaling>
          <c:orientation val="minMax"/>
        </c:scaling>
        <c:delete val="1"/>
        <c:axPos val="b"/>
        <c:majorGridlines>
          <c:spPr>
            <a:ln w="9525" cap="flat" cmpd="sng" algn="ctr">
              <a:solidFill>
                <a:schemeClr val="dk1">
                  <a:lumMod val="50000"/>
                  <a:lumOff val="50000"/>
                </a:schemeClr>
              </a:solidFill>
              <a:round/>
            </a:ln>
            <a:effectLst/>
          </c:spPr>
        </c:majorGridlines>
        <c:numFmt formatCode="0.00%" sourceLinked="1"/>
        <c:majorTickMark val="none"/>
        <c:minorTickMark val="none"/>
        <c:tickLblPos val="nextTo"/>
        <c:crossAx val="1687120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'GLC Growth Fund'!$A$79:$A$83</c:f>
              <c:strCache>
                <c:ptCount val="5"/>
                <c:pt idx="0">
                  <c:v>Cap Goods/Eng.</c:v>
                </c:pt>
                <c:pt idx="1">
                  <c:v>Financials</c:v>
                </c:pt>
                <c:pt idx="2">
                  <c:v>Metals</c:v>
                </c:pt>
                <c:pt idx="3">
                  <c:v>Auto &amp; Auto Comp.</c:v>
                </c:pt>
                <c:pt idx="4">
                  <c:v>FMCG</c:v>
                </c:pt>
              </c:strCache>
            </c:strRef>
          </c:cat>
          <c:val>
            <c:numRef>
              <c:f>'GLC Growth Fund'!$B$79:$B$83</c:f>
              <c:numCache>
                <c:formatCode>0.00%</c:formatCode>
                <c:ptCount val="5"/>
                <c:pt idx="0">
                  <c:v>0.20519999999999999</c:v>
                </c:pt>
                <c:pt idx="1">
                  <c:v>0.1825</c:v>
                </c:pt>
                <c:pt idx="2">
                  <c:v>6.9099999999999995E-2</c:v>
                </c:pt>
                <c:pt idx="3">
                  <c:v>5.6000000000000001E-2</c:v>
                </c:pt>
                <c:pt idx="4">
                  <c:v>4.8300000000000003E-2</c:v>
                </c:pt>
              </c:numCache>
            </c:numRef>
          </c:val>
          <c:extLst>
            <c:ext xmlns:c16="http://schemas.microsoft.com/office/drawing/2014/chart" uri="{C3380CC4-5D6E-409C-BE32-E72D297353CC}">
              <c16:uniqueId val="{00000000-321D-4EB3-882B-1F44EA0B76B3}"/>
            </c:ext>
          </c:extLst>
        </c:ser>
        <c:dLbls>
          <c:showLegendKey val="0"/>
          <c:showVal val="1"/>
          <c:showCatName val="0"/>
          <c:showSerName val="0"/>
          <c:showPercent val="0"/>
          <c:showBubbleSize val="0"/>
        </c:dLbls>
        <c:gapWidth val="150"/>
        <c:shape val="box"/>
        <c:axId val="1688165920"/>
        <c:axId val="1688166400"/>
        <c:axId val="0"/>
      </c:bar3DChart>
      <c:catAx>
        <c:axId val="16881659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688166400"/>
        <c:crosses val="autoZero"/>
        <c:auto val="1"/>
        <c:lblAlgn val="ctr"/>
        <c:lblOffset val="100"/>
        <c:noMultiLvlLbl val="0"/>
      </c:catAx>
      <c:valAx>
        <c:axId val="1688166400"/>
        <c:scaling>
          <c:orientation val="minMax"/>
        </c:scaling>
        <c:delete val="1"/>
        <c:axPos val="b"/>
        <c:majorGridlines>
          <c:spPr>
            <a:ln w="9525" cap="flat" cmpd="sng" algn="ctr">
              <a:solidFill>
                <a:schemeClr val="dk1">
                  <a:lumMod val="50000"/>
                  <a:lumOff val="50000"/>
                </a:schemeClr>
              </a:solidFill>
              <a:round/>
            </a:ln>
            <a:effectLst/>
          </c:spPr>
        </c:majorGridlines>
        <c:numFmt formatCode="0.00%" sourceLinked="1"/>
        <c:majorTickMark val="none"/>
        <c:minorTickMark val="none"/>
        <c:tickLblPos val="nextTo"/>
        <c:crossAx val="1688165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dLbl>
              <c:idx val="3"/>
              <c:tx>
                <c:rich>
                  <a:bodyPr/>
                  <a:lstStyle/>
                  <a:p>
                    <a:fld id="{D0A90719-97DD-4436-8ADC-BDCAF4031972}" type="VALUE">
                      <a:rPr lang="en-US"/>
                      <a:pPr/>
                      <a:t>[VALUE]</a:t>
                    </a:fld>
                    <a:endParaRPr lang="en-I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166-49F5-9E99-784326073A3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'GLC Growth Fund'!$A$51:$A$54</c:f>
              <c:strCache>
                <c:ptCount val="4"/>
                <c:pt idx="0">
                  <c:v>Small Cap</c:v>
                </c:pt>
                <c:pt idx="1">
                  <c:v>Mid Cap</c:v>
                </c:pt>
                <c:pt idx="2">
                  <c:v>Large Cap</c:v>
                </c:pt>
                <c:pt idx="3">
                  <c:v>Cash </c:v>
                </c:pt>
              </c:strCache>
            </c:strRef>
          </c:cat>
          <c:val>
            <c:numRef>
              <c:f>'GLC Growth Fund'!$B$51:$B$54</c:f>
              <c:numCache>
                <c:formatCode>0.00%</c:formatCode>
                <c:ptCount val="4"/>
                <c:pt idx="0">
                  <c:v>0.33</c:v>
                </c:pt>
                <c:pt idx="1">
                  <c:v>8.8999999999999996E-2</c:v>
                </c:pt>
                <c:pt idx="2">
                  <c:v>0.17499999999999999</c:v>
                </c:pt>
                <c:pt idx="3" formatCode="0.0%">
                  <c:v>0.40600000000000003</c:v>
                </c:pt>
              </c:numCache>
            </c:numRef>
          </c:val>
          <c:extLst>
            <c:ext xmlns:c16="http://schemas.microsoft.com/office/drawing/2014/chart" uri="{C3380CC4-5D6E-409C-BE32-E72D297353CC}">
              <c16:uniqueId val="{00000001-D166-49F5-9E99-784326073A32}"/>
            </c:ext>
          </c:extLst>
        </c:ser>
        <c:dLbls>
          <c:showLegendKey val="0"/>
          <c:showVal val="1"/>
          <c:showCatName val="0"/>
          <c:showSerName val="0"/>
          <c:showPercent val="0"/>
          <c:showBubbleSize val="0"/>
        </c:dLbls>
        <c:gapWidth val="150"/>
        <c:shape val="box"/>
        <c:axId val="1687120880"/>
        <c:axId val="1687125200"/>
        <c:axId val="0"/>
      </c:bar3DChart>
      <c:catAx>
        <c:axId val="16871208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687125200"/>
        <c:crosses val="autoZero"/>
        <c:auto val="1"/>
        <c:lblAlgn val="ctr"/>
        <c:lblOffset val="100"/>
        <c:noMultiLvlLbl val="0"/>
      </c:catAx>
      <c:valAx>
        <c:axId val="1687125200"/>
        <c:scaling>
          <c:orientation val="minMax"/>
        </c:scaling>
        <c:delete val="1"/>
        <c:axPos val="b"/>
        <c:majorGridlines>
          <c:spPr>
            <a:ln w="9525" cap="flat" cmpd="sng" algn="ctr">
              <a:solidFill>
                <a:schemeClr val="dk1">
                  <a:lumMod val="50000"/>
                  <a:lumOff val="50000"/>
                </a:schemeClr>
              </a:solidFill>
              <a:round/>
            </a:ln>
            <a:effectLst/>
          </c:spPr>
        </c:majorGridlines>
        <c:numFmt formatCode="0.00%" sourceLinked="1"/>
        <c:majorTickMark val="none"/>
        <c:minorTickMark val="none"/>
        <c:tickLblPos val="nextTo"/>
        <c:crossAx val="1687120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'GLC Growth Fund'!$A$58:$A$62</c:f>
              <c:strCache>
                <c:ptCount val="5"/>
                <c:pt idx="0">
                  <c:v>Cap Goods/Eng.</c:v>
                </c:pt>
                <c:pt idx="1">
                  <c:v>Financials</c:v>
                </c:pt>
                <c:pt idx="2">
                  <c:v>Agri/Food</c:v>
                </c:pt>
                <c:pt idx="3">
                  <c:v>Pharma</c:v>
                </c:pt>
                <c:pt idx="4">
                  <c:v>Auto &amp; Auto Comp.</c:v>
                </c:pt>
              </c:strCache>
            </c:strRef>
          </c:cat>
          <c:val>
            <c:numRef>
              <c:f>'GLC Growth Fund'!$B$58:$B$62</c:f>
              <c:numCache>
                <c:formatCode>0.00%</c:formatCode>
                <c:ptCount val="5"/>
                <c:pt idx="0">
                  <c:v>0.126</c:v>
                </c:pt>
                <c:pt idx="1">
                  <c:v>0.122</c:v>
                </c:pt>
                <c:pt idx="2">
                  <c:v>9.6000000000000002E-2</c:v>
                </c:pt>
                <c:pt idx="3">
                  <c:v>6.9000000000000006E-2</c:v>
                </c:pt>
                <c:pt idx="4">
                  <c:v>6.6000000000000003E-2</c:v>
                </c:pt>
              </c:numCache>
            </c:numRef>
          </c:val>
          <c:extLst>
            <c:ext xmlns:c16="http://schemas.microsoft.com/office/drawing/2014/chart" uri="{C3380CC4-5D6E-409C-BE32-E72D297353CC}">
              <c16:uniqueId val="{00000000-74C1-4373-8693-808EDE9C5091}"/>
            </c:ext>
          </c:extLst>
        </c:ser>
        <c:dLbls>
          <c:showLegendKey val="0"/>
          <c:showVal val="1"/>
          <c:showCatName val="0"/>
          <c:showSerName val="0"/>
          <c:showPercent val="0"/>
          <c:showBubbleSize val="0"/>
        </c:dLbls>
        <c:gapWidth val="150"/>
        <c:shape val="box"/>
        <c:axId val="1688165920"/>
        <c:axId val="1688166400"/>
        <c:axId val="0"/>
      </c:bar3DChart>
      <c:catAx>
        <c:axId val="16881659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688166400"/>
        <c:crosses val="autoZero"/>
        <c:auto val="1"/>
        <c:lblAlgn val="ctr"/>
        <c:lblOffset val="100"/>
        <c:noMultiLvlLbl val="0"/>
      </c:catAx>
      <c:valAx>
        <c:axId val="1688166400"/>
        <c:scaling>
          <c:orientation val="minMax"/>
        </c:scaling>
        <c:delete val="1"/>
        <c:axPos val="b"/>
        <c:majorGridlines>
          <c:spPr>
            <a:ln w="9525" cap="flat" cmpd="sng" algn="ctr">
              <a:solidFill>
                <a:schemeClr val="dk1">
                  <a:lumMod val="50000"/>
                  <a:lumOff val="50000"/>
                </a:schemeClr>
              </a:solidFill>
              <a:round/>
            </a:ln>
            <a:effectLst/>
          </c:spPr>
        </c:majorGridlines>
        <c:numFmt formatCode="0.00%" sourceLinked="1"/>
        <c:majorTickMark val="none"/>
        <c:minorTickMark val="none"/>
        <c:tickLblPos val="nextTo"/>
        <c:crossAx val="1688165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'GLC Growth Fund'!$A$72:$A$75</c:f>
              <c:strCache>
                <c:ptCount val="4"/>
                <c:pt idx="0">
                  <c:v>Large Cap</c:v>
                </c:pt>
                <c:pt idx="1">
                  <c:v>Mid Cap</c:v>
                </c:pt>
                <c:pt idx="2">
                  <c:v>Small Cap</c:v>
                </c:pt>
                <c:pt idx="3">
                  <c:v>Cash </c:v>
                </c:pt>
              </c:strCache>
            </c:strRef>
          </c:cat>
          <c:val>
            <c:numRef>
              <c:f>'GLC Growth Fund'!$B$72:$B$75</c:f>
              <c:numCache>
                <c:formatCode>0.00%</c:formatCode>
                <c:ptCount val="4"/>
                <c:pt idx="0">
                  <c:v>0.3463</c:v>
                </c:pt>
                <c:pt idx="1">
                  <c:v>0.15379999999999999</c:v>
                </c:pt>
                <c:pt idx="2">
                  <c:v>0.21479999999999999</c:v>
                </c:pt>
                <c:pt idx="3" formatCode="0.0%">
                  <c:v>0.28510000000000002</c:v>
                </c:pt>
              </c:numCache>
            </c:numRef>
          </c:val>
          <c:extLst>
            <c:ext xmlns:c16="http://schemas.microsoft.com/office/drawing/2014/chart" uri="{C3380CC4-5D6E-409C-BE32-E72D297353CC}">
              <c16:uniqueId val="{00000000-0B3E-4031-8FB5-D2C63603097B}"/>
            </c:ext>
          </c:extLst>
        </c:ser>
        <c:dLbls>
          <c:showLegendKey val="0"/>
          <c:showVal val="1"/>
          <c:showCatName val="0"/>
          <c:showSerName val="0"/>
          <c:showPercent val="0"/>
          <c:showBubbleSize val="0"/>
        </c:dLbls>
        <c:gapWidth val="150"/>
        <c:shape val="box"/>
        <c:axId val="1687120880"/>
        <c:axId val="1687125200"/>
        <c:axId val="0"/>
      </c:bar3DChart>
      <c:catAx>
        <c:axId val="16871208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687125200"/>
        <c:crosses val="autoZero"/>
        <c:auto val="1"/>
        <c:lblAlgn val="ctr"/>
        <c:lblOffset val="100"/>
        <c:noMultiLvlLbl val="0"/>
      </c:catAx>
      <c:valAx>
        <c:axId val="1687125200"/>
        <c:scaling>
          <c:orientation val="minMax"/>
        </c:scaling>
        <c:delete val="1"/>
        <c:axPos val="b"/>
        <c:majorGridlines>
          <c:spPr>
            <a:ln w="9525" cap="flat" cmpd="sng" algn="ctr">
              <a:solidFill>
                <a:schemeClr val="dk1">
                  <a:lumMod val="50000"/>
                  <a:lumOff val="50000"/>
                </a:schemeClr>
              </a:solidFill>
              <a:round/>
            </a:ln>
            <a:effectLst/>
          </c:spPr>
        </c:majorGridlines>
        <c:numFmt formatCode="0.00%" sourceLinked="1"/>
        <c:majorTickMark val="none"/>
        <c:minorTickMark val="none"/>
        <c:tickLblPos val="nextTo"/>
        <c:crossAx val="1687120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'GLC Growth Fund'!$A$58:$A$62</c:f>
              <c:strCache>
                <c:ptCount val="5"/>
                <c:pt idx="0">
                  <c:v>Agri/Food</c:v>
                </c:pt>
                <c:pt idx="1">
                  <c:v>Financials</c:v>
                </c:pt>
                <c:pt idx="2">
                  <c:v>Cap Goods/Eng.</c:v>
                </c:pt>
                <c:pt idx="3">
                  <c:v>Pharma</c:v>
                </c:pt>
                <c:pt idx="4">
                  <c:v>Engineering Goods</c:v>
                </c:pt>
              </c:strCache>
            </c:strRef>
          </c:cat>
          <c:val>
            <c:numRef>
              <c:f>'GLC Growth Fund'!$B$58:$B$62</c:f>
              <c:numCache>
                <c:formatCode>0%</c:formatCode>
                <c:ptCount val="5"/>
                <c:pt idx="0">
                  <c:v>0.11600000000000001</c:v>
                </c:pt>
                <c:pt idx="1">
                  <c:v>0.107</c:v>
                </c:pt>
                <c:pt idx="2">
                  <c:v>9.7000000000000003E-2</c:v>
                </c:pt>
                <c:pt idx="3">
                  <c:v>7.1999999999999995E-2</c:v>
                </c:pt>
                <c:pt idx="4">
                  <c:v>5.1999999999999998E-2</c:v>
                </c:pt>
              </c:numCache>
            </c:numRef>
          </c:val>
          <c:extLst>
            <c:ext xmlns:c16="http://schemas.microsoft.com/office/drawing/2014/chart" uri="{C3380CC4-5D6E-409C-BE32-E72D297353CC}">
              <c16:uniqueId val="{00000000-5B36-4507-86BF-37E1F62B03FB}"/>
            </c:ext>
          </c:extLst>
        </c:ser>
        <c:dLbls>
          <c:showLegendKey val="0"/>
          <c:showVal val="1"/>
          <c:showCatName val="0"/>
          <c:showSerName val="0"/>
          <c:showPercent val="0"/>
          <c:showBubbleSize val="0"/>
        </c:dLbls>
        <c:gapWidth val="150"/>
        <c:shape val="box"/>
        <c:axId val="1688165920"/>
        <c:axId val="1688166400"/>
        <c:axId val="0"/>
      </c:bar3DChart>
      <c:catAx>
        <c:axId val="16881659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688166400"/>
        <c:crosses val="autoZero"/>
        <c:auto val="1"/>
        <c:lblAlgn val="ctr"/>
        <c:lblOffset val="100"/>
        <c:noMultiLvlLbl val="0"/>
      </c:catAx>
      <c:valAx>
        <c:axId val="1688166400"/>
        <c:scaling>
          <c:orientation val="minMax"/>
        </c:scaling>
        <c:delete val="1"/>
        <c:axPos val="b"/>
        <c:majorGridlines>
          <c:spPr>
            <a:ln w="9525" cap="flat" cmpd="sng" algn="ctr">
              <a:solidFill>
                <a:schemeClr val="dk1">
                  <a:lumMod val="50000"/>
                  <a:lumOff val="50000"/>
                </a:schemeClr>
              </a:solidFill>
              <a:round/>
            </a:ln>
            <a:effectLst/>
          </c:spPr>
        </c:majorGridlines>
        <c:numFmt formatCode="0%" sourceLinked="1"/>
        <c:majorTickMark val="none"/>
        <c:minorTickMark val="none"/>
        <c:tickLblPos val="nextTo"/>
        <c:crossAx val="1688165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'GLC Growth Fund'!$A$79:$A$83</c:f>
              <c:strCache>
                <c:ptCount val="5"/>
                <c:pt idx="0">
                  <c:v>Cap Goods/Eng.</c:v>
                </c:pt>
                <c:pt idx="1">
                  <c:v>Financials</c:v>
                </c:pt>
                <c:pt idx="2">
                  <c:v>Metals</c:v>
                </c:pt>
                <c:pt idx="3">
                  <c:v>Auto &amp; Auto Comp.</c:v>
                </c:pt>
                <c:pt idx="4">
                  <c:v>FMCG</c:v>
                </c:pt>
              </c:strCache>
            </c:strRef>
          </c:cat>
          <c:val>
            <c:numRef>
              <c:f>'GLC Growth Fund'!$B$79:$B$83</c:f>
              <c:numCache>
                <c:formatCode>0.00%</c:formatCode>
                <c:ptCount val="5"/>
                <c:pt idx="0">
                  <c:v>0.20030000000000001</c:v>
                </c:pt>
                <c:pt idx="1">
                  <c:v>0.16830000000000001</c:v>
                </c:pt>
                <c:pt idx="2">
                  <c:v>7.0199999999999999E-2</c:v>
                </c:pt>
                <c:pt idx="3">
                  <c:v>5.7200000000000001E-2</c:v>
                </c:pt>
                <c:pt idx="4">
                  <c:v>4.99E-2</c:v>
                </c:pt>
              </c:numCache>
            </c:numRef>
          </c:val>
          <c:extLst>
            <c:ext xmlns:c16="http://schemas.microsoft.com/office/drawing/2014/chart" uri="{C3380CC4-5D6E-409C-BE32-E72D297353CC}">
              <c16:uniqueId val="{00000000-5C01-4812-9B9D-BE3F767328C0}"/>
            </c:ext>
          </c:extLst>
        </c:ser>
        <c:dLbls>
          <c:showLegendKey val="0"/>
          <c:showVal val="1"/>
          <c:showCatName val="0"/>
          <c:showSerName val="0"/>
          <c:showPercent val="0"/>
          <c:showBubbleSize val="0"/>
        </c:dLbls>
        <c:gapWidth val="150"/>
        <c:shape val="box"/>
        <c:axId val="1688165920"/>
        <c:axId val="1688166400"/>
        <c:axId val="0"/>
      </c:bar3DChart>
      <c:catAx>
        <c:axId val="16881659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688166400"/>
        <c:crosses val="autoZero"/>
        <c:auto val="1"/>
        <c:lblAlgn val="ctr"/>
        <c:lblOffset val="100"/>
        <c:noMultiLvlLbl val="0"/>
      </c:catAx>
      <c:valAx>
        <c:axId val="1688166400"/>
        <c:scaling>
          <c:orientation val="minMax"/>
        </c:scaling>
        <c:delete val="1"/>
        <c:axPos val="b"/>
        <c:majorGridlines>
          <c:spPr>
            <a:ln w="9525" cap="flat" cmpd="sng" algn="ctr">
              <a:solidFill>
                <a:schemeClr val="dk1">
                  <a:lumMod val="50000"/>
                  <a:lumOff val="50000"/>
                </a:schemeClr>
              </a:solidFill>
              <a:round/>
            </a:ln>
            <a:effectLst/>
          </c:spPr>
        </c:majorGridlines>
        <c:numFmt formatCode="0.00%" sourceLinked="1"/>
        <c:majorTickMark val="none"/>
        <c:minorTickMark val="none"/>
        <c:tickLblPos val="nextTo"/>
        <c:crossAx val="1688165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'GLC Growth Fund'!$A$72:$A$75</c:f>
              <c:strCache>
                <c:ptCount val="4"/>
                <c:pt idx="0">
                  <c:v>Small Cap</c:v>
                </c:pt>
                <c:pt idx="1">
                  <c:v>Mid Cap</c:v>
                </c:pt>
                <c:pt idx="2">
                  <c:v>Large Cap</c:v>
                </c:pt>
                <c:pt idx="3">
                  <c:v>Cash </c:v>
                </c:pt>
              </c:strCache>
            </c:strRef>
          </c:cat>
          <c:val>
            <c:numRef>
              <c:f>'GLC Growth Fund'!$B$72:$B$75</c:f>
              <c:numCache>
                <c:formatCode>0.0%</c:formatCode>
                <c:ptCount val="4"/>
                <c:pt idx="0">
                  <c:v>0.24399999999999999</c:v>
                </c:pt>
                <c:pt idx="1">
                  <c:v>0.188</c:v>
                </c:pt>
                <c:pt idx="2">
                  <c:v>0.28000000000000003</c:v>
                </c:pt>
                <c:pt idx="3">
                  <c:v>0.28799999999999998</c:v>
                </c:pt>
              </c:numCache>
            </c:numRef>
          </c:val>
          <c:extLst>
            <c:ext xmlns:c16="http://schemas.microsoft.com/office/drawing/2014/chart" uri="{C3380CC4-5D6E-409C-BE32-E72D297353CC}">
              <c16:uniqueId val="{00000000-7405-4220-8D76-7BC3CA92F41F}"/>
            </c:ext>
          </c:extLst>
        </c:ser>
        <c:dLbls>
          <c:showLegendKey val="0"/>
          <c:showVal val="1"/>
          <c:showCatName val="0"/>
          <c:showSerName val="0"/>
          <c:showPercent val="0"/>
          <c:showBubbleSize val="0"/>
        </c:dLbls>
        <c:gapWidth val="150"/>
        <c:shape val="box"/>
        <c:axId val="1687120880"/>
        <c:axId val="1687125200"/>
        <c:axId val="0"/>
      </c:bar3DChart>
      <c:catAx>
        <c:axId val="16871208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687125200"/>
        <c:crosses val="autoZero"/>
        <c:auto val="1"/>
        <c:lblAlgn val="ctr"/>
        <c:lblOffset val="100"/>
        <c:noMultiLvlLbl val="0"/>
      </c:catAx>
      <c:valAx>
        <c:axId val="1687125200"/>
        <c:scaling>
          <c:orientation val="minMax"/>
        </c:scaling>
        <c:delete val="1"/>
        <c:axPos val="b"/>
        <c:majorGridlines>
          <c:spPr>
            <a:ln w="9525" cap="flat" cmpd="sng" algn="ctr">
              <a:solidFill>
                <a:schemeClr val="dk1">
                  <a:lumMod val="50000"/>
                  <a:lumOff val="50000"/>
                </a:schemeClr>
              </a:solidFill>
              <a:round/>
            </a:ln>
            <a:effectLst/>
          </c:spPr>
        </c:majorGridlines>
        <c:numFmt formatCode="0.0%" sourceLinked="1"/>
        <c:majorTickMark val="none"/>
        <c:minorTickMark val="none"/>
        <c:tickLblPos val="nextTo"/>
        <c:crossAx val="1687120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'GLC Growth Fund'!$A$79:$A$83</c:f>
              <c:strCache>
                <c:ptCount val="5"/>
                <c:pt idx="0">
                  <c:v>Financials</c:v>
                </c:pt>
                <c:pt idx="1">
                  <c:v>Cap Goods/Eng.</c:v>
                </c:pt>
                <c:pt idx="2">
                  <c:v>Auto &amp; Auto Comp.</c:v>
                </c:pt>
                <c:pt idx="3">
                  <c:v>Metals</c:v>
                </c:pt>
                <c:pt idx="4">
                  <c:v>Agri/Foods</c:v>
                </c:pt>
              </c:strCache>
            </c:strRef>
          </c:cat>
          <c:val>
            <c:numRef>
              <c:f>'GLC Growth Fund'!$B$79:$B$83</c:f>
              <c:numCache>
                <c:formatCode>0.0%</c:formatCode>
                <c:ptCount val="5"/>
                <c:pt idx="0">
                  <c:v>0.185</c:v>
                </c:pt>
                <c:pt idx="1">
                  <c:v>0.15</c:v>
                </c:pt>
                <c:pt idx="2">
                  <c:v>6.3E-2</c:v>
                </c:pt>
                <c:pt idx="3">
                  <c:v>5.8000000000000003E-2</c:v>
                </c:pt>
                <c:pt idx="4">
                  <c:v>4.9000000000000002E-2</c:v>
                </c:pt>
              </c:numCache>
            </c:numRef>
          </c:val>
          <c:extLst>
            <c:ext xmlns:c16="http://schemas.microsoft.com/office/drawing/2014/chart" uri="{C3380CC4-5D6E-409C-BE32-E72D297353CC}">
              <c16:uniqueId val="{00000000-8E59-41B1-925B-F24537B72FB2}"/>
            </c:ext>
          </c:extLst>
        </c:ser>
        <c:dLbls>
          <c:showLegendKey val="0"/>
          <c:showVal val="1"/>
          <c:showCatName val="0"/>
          <c:showSerName val="0"/>
          <c:showPercent val="0"/>
          <c:showBubbleSize val="0"/>
        </c:dLbls>
        <c:gapWidth val="150"/>
        <c:shape val="box"/>
        <c:axId val="1688165920"/>
        <c:axId val="1688166400"/>
        <c:axId val="0"/>
      </c:bar3DChart>
      <c:catAx>
        <c:axId val="16881659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688166400"/>
        <c:crosses val="autoZero"/>
        <c:auto val="1"/>
        <c:lblAlgn val="ctr"/>
        <c:lblOffset val="100"/>
        <c:noMultiLvlLbl val="0"/>
      </c:catAx>
      <c:valAx>
        <c:axId val="1688166400"/>
        <c:scaling>
          <c:orientation val="minMax"/>
        </c:scaling>
        <c:delete val="1"/>
        <c:axPos val="b"/>
        <c:majorGridlines>
          <c:spPr>
            <a:ln w="9525" cap="flat" cmpd="sng" algn="ctr">
              <a:solidFill>
                <a:schemeClr val="dk1">
                  <a:lumMod val="50000"/>
                  <a:lumOff val="50000"/>
                </a:schemeClr>
              </a:solidFill>
              <a:round/>
            </a:ln>
            <a:effectLst/>
          </c:spPr>
        </c:majorGridlines>
        <c:numFmt formatCode="0.0%" sourceLinked="1"/>
        <c:majorTickMark val="none"/>
        <c:minorTickMark val="none"/>
        <c:tickLblPos val="nextTo"/>
        <c:crossAx val="1688165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'GLC Growth Fund'!$A$51:$A$54</c:f>
              <c:strCache>
                <c:ptCount val="4"/>
                <c:pt idx="0">
                  <c:v>Small Cap</c:v>
                </c:pt>
                <c:pt idx="1">
                  <c:v>Mid Cap</c:v>
                </c:pt>
                <c:pt idx="2">
                  <c:v>Large Cap</c:v>
                </c:pt>
                <c:pt idx="3">
                  <c:v>Cash </c:v>
                </c:pt>
              </c:strCache>
            </c:strRef>
          </c:cat>
          <c:val>
            <c:numRef>
              <c:f>'GLC Growth Fund'!$B$51:$B$54</c:f>
              <c:numCache>
                <c:formatCode>0.00%</c:formatCode>
                <c:ptCount val="4"/>
                <c:pt idx="0">
                  <c:v>0.36699999999999999</c:v>
                </c:pt>
                <c:pt idx="1">
                  <c:v>7.8299999999999995E-2</c:v>
                </c:pt>
                <c:pt idx="2">
                  <c:v>0.1716</c:v>
                </c:pt>
                <c:pt idx="3" formatCode="0.0%">
                  <c:v>0.3831</c:v>
                </c:pt>
              </c:numCache>
            </c:numRef>
          </c:val>
          <c:extLst>
            <c:ext xmlns:c16="http://schemas.microsoft.com/office/drawing/2014/chart" uri="{C3380CC4-5D6E-409C-BE32-E72D297353CC}">
              <c16:uniqueId val="{00000000-673E-474C-84EE-21A053C14307}"/>
            </c:ext>
          </c:extLst>
        </c:ser>
        <c:dLbls>
          <c:showLegendKey val="0"/>
          <c:showVal val="1"/>
          <c:showCatName val="0"/>
          <c:showSerName val="0"/>
          <c:showPercent val="0"/>
          <c:showBubbleSize val="0"/>
        </c:dLbls>
        <c:gapWidth val="150"/>
        <c:shape val="box"/>
        <c:axId val="1687120880"/>
        <c:axId val="1687125200"/>
        <c:axId val="0"/>
      </c:bar3DChart>
      <c:catAx>
        <c:axId val="16871208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687125200"/>
        <c:crosses val="autoZero"/>
        <c:auto val="1"/>
        <c:lblAlgn val="ctr"/>
        <c:lblOffset val="100"/>
        <c:noMultiLvlLbl val="0"/>
      </c:catAx>
      <c:valAx>
        <c:axId val="1687125200"/>
        <c:scaling>
          <c:orientation val="minMax"/>
        </c:scaling>
        <c:delete val="1"/>
        <c:axPos val="b"/>
        <c:majorGridlines>
          <c:spPr>
            <a:ln w="9525" cap="flat" cmpd="sng" algn="ctr">
              <a:solidFill>
                <a:schemeClr val="dk1">
                  <a:lumMod val="50000"/>
                  <a:lumOff val="50000"/>
                </a:schemeClr>
              </a:solidFill>
              <a:round/>
            </a:ln>
            <a:effectLst/>
          </c:spPr>
        </c:majorGridlines>
        <c:numFmt formatCode="0.00%" sourceLinked="1"/>
        <c:majorTickMark val="none"/>
        <c:minorTickMark val="none"/>
        <c:tickLblPos val="nextTo"/>
        <c:crossAx val="1687120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'GLC Growth Fund'!$A$58:$A$62</c:f>
              <c:strCache>
                <c:ptCount val="5"/>
                <c:pt idx="0">
                  <c:v>Cap Goods/Eng.</c:v>
                </c:pt>
                <c:pt idx="1">
                  <c:v>Financials</c:v>
                </c:pt>
                <c:pt idx="2">
                  <c:v>Agri/Food</c:v>
                </c:pt>
                <c:pt idx="3">
                  <c:v>Pharma</c:v>
                </c:pt>
                <c:pt idx="4">
                  <c:v>Metals</c:v>
                </c:pt>
              </c:strCache>
            </c:strRef>
          </c:cat>
          <c:val>
            <c:numRef>
              <c:f>'GLC Growth Fund'!$B$58:$B$62</c:f>
              <c:numCache>
                <c:formatCode>0.00%</c:formatCode>
                <c:ptCount val="5"/>
                <c:pt idx="0">
                  <c:v>0.15079999999999999</c:v>
                </c:pt>
                <c:pt idx="1">
                  <c:v>0.13519999999999999</c:v>
                </c:pt>
                <c:pt idx="2">
                  <c:v>9.8400000000000001E-2</c:v>
                </c:pt>
                <c:pt idx="3">
                  <c:v>8.2600000000000007E-2</c:v>
                </c:pt>
                <c:pt idx="4">
                  <c:v>4.2099999999999999E-2</c:v>
                </c:pt>
              </c:numCache>
            </c:numRef>
          </c:val>
          <c:extLst>
            <c:ext xmlns:c16="http://schemas.microsoft.com/office/drawing/2014/chart" uri="{C3380CC4-5D6E-409C-BE32-E72D297353CC}">
              <c16:uniqueId val="{00000000-D2BD-4B5D-8BC3-9ABC333B2FA3}"/>
            </c:ext>
          </c:extLst>
        </c:ser>
        <c:dLbls>
          <c:showLegendKey val="0"/>
          <c:showVal val="1"/>
          <c:showCatName val="0"/>
          <c:showSerName val="0"/>
          <c:showPercent val="0"/>
          <c:showBubbleSize val="0"/>
        </c:dLbls>
        <c:gapWidth val="150"/>
        <c:shape val="box"/>
        <c:axId val="1688165920"/>
        <c:axId val="1688166400"/>
        <c:axId val="0"/>
      </c:bar3DChart>
      <c:catAx>
        <c:axId val="16881659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688166400"/>
        <c:crosses val="autoZero"/>
        <c:auto val="1"/>
        <c:lblAlgn val="ctr"/>
        <c:lblOffset val="100"/>
        <c:noMultiLvlLbl val="0"/>
      </c:catAx>
      <c:valAx>
        <c:axId val="1688166400"/>
        <c:scaling>
          <c:orientation val="minMax"/>
        </c:scaling>
        <c:delete val="1"/>
        <c:axPos val="b"/>
        <c:majorGridlines>
          <c:spPr>
            <a:ln w="9525" cap="flat" cmpd="sng" algn="ctr">
              <a:solidFill>
                <a:schemeClr val="dk1">
                  <a:lumMod val="50000"/>
                  <a:lumOff val="50000"/>
                </a:schemeClr>
              </a:solidFill>
              <a:round/>
            </a:ln>
            <a:effectLst/>
          </c:spPr>
        </c:majorGridlines>
        <c:numFmt formatCode="0.00%" sourceLinked="1"/>
        <c:majorTickMark val="none"/>
        <c:minorTickMark val="none"/>
        <c:tickLblPos val="nextTo"/>
        <c:crossAx val="1688165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'GLC Growth Fund'!$A$72:$A$75</c:f>
              <c:strCache>
                <c:ptCount val="4"/>
                <c:pt idx="0">
                  <c:v>Large Cap</c:v>
                </c:pt>
                <c:pt idx="1">
                  <c:v>Mid Cap</c:v>
                </c:pt>
                <c:pt idx="2">
                  <c:v>Small Cap</c:v>
                </c:pt>
                <c:pt idx="3">
                  <c:v>Cash </c:v>
                </c:pt>
              </c:strCache>
            </c:strRef>
          </c:cat>
          <c:val>
            <c:numRef>
              <c:f>'GLC Growth Fund'!$B$72:$B$75</c:f>
              <c:numCache>
                <c:formatCode>0.00%</c:formatCode>
                <c:ptCount val="4"/>
                <c:pt idx="0">
                  <c:v>0.34329999999999999</c:v>
                </c:pt>
                <c:pt idx="1">
                  <c:v>0.18509999999999999</c:v>
                </c:pt>
                <c:pt idx="2">
                  <c:v>0.22889999999999999</c:v>
                </c:pt>
                <c:pt idx="3" formatCode="0.0%">
                  <c:v>0.2427</c:v>
                </c:pt>
              </c:numCache>
            </c:numRef>
          </c:val>
          <c:extLst>
            <c:ext xmlns:c16="http://schemas.microsoft.com/office/drawing/2014/chart" uri="{C3380CC4-5D6E-409C-BE32-E72D297353CC}">
              <c16:uniqueId val="{00000000-7599-4E97-B552-75EEC157465A}"/>
            </c:ext>
          </c:extLst>
        </c:ser>
        <c:dLbls>
          <c:showLegendKey val="0"/>
          <c:showVal val="1"/>
          <c:showCatName val="0"/>
          <c:showSerName val="0"/>
          <c:showPercent val="0"/>
          <c:showBubbleSize val="0"/>
        </c:dLbls>
        <c:gapWidth val="150"/>
        <c:shape val="box"/>
        <c:axId val="1687120880"/>
        <c:axId val="1687125200"/>
        <c:axId val="0"/>
      </c:bar3DChart>
      <c:catAx>
        <c:axId val="16871208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687125200"/>
        <c:crosses val="autoZero"/>
        <c:auto val="1"/>
        <c:lblAlgn val="ctr"/>
        <c:lblOffset val="100"/>
        <c:noMultiLvlLbl val="0"/>
      </c:catAx>
      <c:valAx>
        <c:axId val="1687125200"/>
        <c:scaling>
          <c:orientation val="minMax"/>
        </c:scaling>
        <c:delete val="1"/>
        <c:axPos val="b"/>
        <c:majorGridlines>
          <c:spPr>
            <a:ln w="9525" cap="flat" cmpd="sng" algn="ctr">
              <a:solidFill>
                <a:schemeClr val="dk1">
                  <a:lumMod val="50000"/>
                  <a:lumOff val="50000"/>
                </a:schemeClr>
              </a:solidFill>
              <a:round/>
            </a:ln>
            <a:effectLst/>
          </c:spPr>
        </c:majorGridlines>
        <c:numFmt formatCode="0.00%" sourceLinked="1"/>
        <c:majorTickMark val="none"/>
        <c:minorTickMark val="none"/>
        <c:tickLblPos val="nextTo"/>
        <c:crossAx val="1687120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'GLC Growth Fund'!$A$72:$A$75</c:f>
              <c:strCache>
                <c:ptCount val="4"/>
                <c:pt idx="0">
                  <c:v>Large Cap</c:v>
                </c:pt>
                <c:pt idx="1">
                  <c:v>Mid Cap</c:v>
                </c:pt>
                <c:pt idx="2">
                  <c:v>Small Cap</c:v>
                </c:pt>
                <c:pt idx="3">
                  <c:v>Cash </c:v>
                </c:pt>
              </c:strCache>
            </c:strRef>
          </c:cat>
          <c:val>
            <c:numRef>
              <c:f>'GLC Growth Fund'!$B$72:$B$75</c:f>
              <c:numCache>
                <c:formatCode>0.00%</c:formatCode>
                <c:ptCount val="4"/>
                <c:pt idx="0">
                  <c:v>0.34329999999999999</c:v>
                </c:pt>
                <c:pt idx="1">
                  <c:v>0.18509999999999999</c:v>
                </c:pt>
                <c:pt idx="2">
                  <c:v>0.22889999999999999</c:v>
                </c:pt>
                <c:pt idx="3" formatCode="0.0%">
                  <c:v>0.2427</c:v>
                </c:pt>
              </c:numCache>
            </c:numRef>
          </c:val>
          <c:extLst>
            <c:ext xmlns:c16="http://schemas.microsoft.com/office/drawing/2014/chart" uri="{C3380CC4-5D6E-409C-BE32-E72D297353CC}">
              <c16:uniqueId val="{00000000-1F60-4D14-AD3D-9A2565852DC8}"/>
            </c:ext>
          </c:extLst>
        </c:ser>
        <c:dLbls>
          <c:showLegendKey val="0"/>
          <c:showVal val="1"/>
          <c:showCatName val="0"/>
          <c:showSerName val="0"/>
          <c:showPercent val="0"/>
          <c:showBubbleSize val="0"/>
        </c:dLbls>
        <c:gapWidth val="150"/>
        <c:shape val="box"/>
        <c:axId val="1687120880"/>
        <c:axId val="1687125200"/>
        <c:axId val="0"/>
      </c:bar3DChart>
      <c:catAx>
        <c:axId val="16871208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687125200"/>
        <c:crosses val="autoZero"/>
        <c:auto val="1"/>
        <c:lblAlgn val="ctr"/>
        <c:lblOffset val="100"/>
        <c:noMultiLvlLbl val="0"/>
      </c:catAx>
      <c:valAx>
        <c:axId val="1687125200"/>
        <c:scaling>
          <c:orientation val="minMax"/>
        </c:scaling>
        <c:delete val="1"/>
        <c:axPos val="b"/>
        <c:majorGridlines>
          <c:spPr>
            <a:ln w="9525" cap="flat" cmpd="sng" algn="ctr">
              <a:solidFill>
                <a:schemeClr val="dk1">
                  <a:lumMod val="50000"/>
                  <a:lumOff val="50000"/>
                </a:schemeClr>
              </a:solidFill>
              <a:round/>
            </a:ln>
            <a:effectLst/>
          </c:spPr>
        </c:majorGridlines>
        <c:numFmt formatCode="0.00%" sourceLinked="1"/>
        <c:majorTickMark val="none"/>
        <c:minorTickMark val="none"/>
        <c:tickLblPos val="nextTo"/>
        <c:crossAx val="1687120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dLbl>
              <c:idx val="3"/>
              <c:tx>
                <c:rich>
                  <a:bodyPr/>
                  <a:lstStyle/>
                  <a:p>
                    <a:fld id="{D0A90719-97DD-4436-8ADC-BDCAF4031972}" type="VALUE">
                      <a:rPr lang="en-US"/>
                      <a:pPr/>
                      <a:t>[VALUE]</a:t>
                    </a:fld>
                    <a:endParaRPr lang="en-I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40C-4574-94EC-8F7A49F1E7D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'GLC Growth Fund'!$A$51:$A$54</c:f>
              <c:strCache>
                <c:ptCount val="4"/>
                <c:pt idx="0">
                  <c:v>Small Cap</c:v>
                </c:pt>
                <c:pt idx="1">
                  <c:v>Mid Cap</c:v>
                </c:pt>
                <c:pt idx="2">
                  <c:v>Large Cap</c:v>
                </c:pt>
                <c:pt idx="3">
                  <c:v>Cash </c:v>
                </c:pt>
              </c:strCache>
            </c:strRef>
          </c:cat>
          <c:val>
            <c:numRef>
              <c:f>'GLC Growth Fund'!$B$51:$B$54</c:f>
              <c:numCache>
                <c:formatCode>0.00%</c:formatCode>
                <c:ptCount val="4"/>
                <c:pt idx="0">
                  <c:v>0.37</c:v>
                </c:pt>
                <c:pt idx="1">
                  <c:v>0.08</c:v>
                </c:pt>
                <c:pt idx="2">
                  <c:v>0.17</c:v>
                </c:pt>
                <c:pt idx="3" formatCode="0.0%">
                  <c:v>0.38</c:v>
                </c:pt>
              </c:numCache>
            </c:numRef>
          </c:val>
          <c:extLst>
            <c:ext xmlns:c16="http://schemas.microsoft.com/office/drawing/2014/chart" uri="{C3380CC4-5D6E-409C-BE32-E72D297353CC}">
              <c16:uniqueId val="{00000001-840C-4574-94EC-8F7A49F1E7DC}"/>
            </c:ext>
          </c:extLst>
        </c:ser>
        <c:dLbls>
          <c:showLegendKey val="0"/>
          <c:showVal val="1"/>
          <c:showCatName val="0"/>
          <c:showSerName val="0"/>
          <c:showPercent val="0"/>
          <c:showBubbleSize val="0"/>
        </c:dLbls>
        <c:gapWidth val="150"/>
        <c:shape val="box"/>
        <c:axId val="1687120880"/>
        <c:axId val="1687125200"/>
        <c:axId val="0"/>
      </c:bar3DChart>
      <c:catAx>
        <c:axId val="16871208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687125200"/>
        <c:crosses val="autoZero"/>
        <c:auto val="1"/>
        <c:lblAlgn val="ctr"/>
        <c:lblOffset val="100"/>
        <c:noMultiLvlLbl val="0"/>
      </c:catAx>
      <c:valAx>
        <c:axId val="1687125200"/>
        <c:scaling>
          <c:orientation val="minMax"/>
        </c:scaling>
        <c:delete val="1"/>
        <c:axPos val="b"/>
        <c:majorGridlines>
          <c:spPr>
            <a:ln w="9525" cap="flat" cmpd="sng" algn="ctr">
              <a:solidFill>
                <a:schemeClr val="dk1">
                  <a:lumMod val="50000"/>
                  <a:lumOff val="50000"/>
                </a:schemeClr>
              </a:solidFill>
              <a:round/>
            </a:ln>
            <a:effectLst/>
          </c:spPr>
        </c:majorGridlines>
        <c:numFmt formatCode="0.00%" sourceLinked="1"/>
        <c:majorTickMark val="none"/>
        <c:minorTickMark val="none"/>
        <c:tickLblPos val="nextTo"/>
        <c:crossAx val="1687120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10.xml><?xml version="1.0" encoding="utf-8"?>
<cs:colorStyle xmlns:cs="http://schemas.microsoft.com/office/drawing/2012/chartStyle" xmlns:a="http://schemas.openxmlformats.org/drawingml/2006/main" meth="withinLinear" id="19">
  <a:schemeClr val="accent6"/>
</cs:colorStyle>
</file>

<file path=ppt/charts/colors11.xml><?xml version="1.0" encoding="utf-8"?>
<cs:colorStyle xmlns:cs="http://schemas.microsoft.com/office/drawing/2012/chartStyle" xmlns:a="http://schemas.openxmlformats.org/drawingml/2006/main" meth="withinLinear" id="19">
  <a:schemeClr val="accent6"/>
</cs:colorStyle>
</file>

<file path=ppt/charts/colors12.xml><?xml version="1.0" encoding="utf-8"?>
<cs:colorStyle xmlns:cs="http://schemas.microsoft.com/office/drawing/2012/chartStyle" xmlns:a="http://schemas.openxmlformats.org/drawingml/2006/main" meth="withinLinear" id="19">
  <a:schemeClr val="accent6"/>
</cs:colorStyle>
</file>

<file path=ppt/charts/colors13.xml><?xml version="1.0" encoding="utf-8"?>
<cs:colorStyle xmlns:cs="http://schemas.microsoft.com/office/drawing/2012/chartStyle" xmlns:a="http://schemas.openxmlformats.org/drawingml/2006/main" meth="withinLinear" id="19">
  <a:schemeClr val="accent6"/>
</cs:colorStyle>
</file>

<file path=ppt/charts/colors14.xml><?xml version="1.0" encoding="utf-8"?>
<cs:colorStyle xmlns:cs="http://schemas.microsoft.com/office/drawing/2012/chartStyle" xmlns:a="http://schemas.openxmlformats.org/drawingml/2006/main" meth="withinLinear" id="19">
  <a:schemeClr val="accent6"/>
</cs:colorStyle>
</file>

<file path=ppt/charts/colors15.xml><?xml version="1.0" encoding="utf-8"?>
<cs:colorStyle xmlns:cs="http://schemas.microsoft.com/office/drawing/2012/chartStyle" xmlns:a="http://schemas.openxmlformats.org/drawingml/2006/main" meth="withinLinear" id="19">
  <a:schemeClr val="accent6"/>
</cs:colorStyle>
</file>

<file path=ppt/charts/colors16.xml><?xml version="1.0" encoding="utf-8"?>
<cs:colorStyle xmlns:cs="http://schemas.microsoft.com/office/drawing/2012/chartStyle" xmlns:a="http://schemas.openxmlformats.org/drawingml/2006/main" meth="withinLinear" id="19">
  <a:schemeClr val="accent6"/>
</cs:colorStyle>
</file>

<file path=ppt/charts/colors17.xml><?xml version="1.0" encoding="utf-8"?>
<cs:colorStyle xmlns:cs="http://schemas.microsoft.com/office/drawing/2012/chartStyle" xmlns:a="http://schemas.openxmlformats.org/drawingml/2006/main" meth="withinLinear" id="19">
  <a:schemeClr val="accent6"/>
</cs:colorStyle>
</file>

<file path=ppt/charts/colors18.xml><?xml version="1.0" encoding="utf-8"?>
<cs:colorStyle xmlns:cs="http://schemas.microsoft.com/office/drawing/2012/chartStyle" xmlns:a="http://schemas.openxmlformats.org/drawingml/2006/main" meth="withinLinear" id="19">
  <a:schemeClr val="accent6"/>
</cs:colorStyle>
</file>

<file path=ppt/charts/colors19.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20.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withinLinear" id="19">
  <a:schemeClr val="accent6"/>
</cs:colorStyle>
</file>

<file path=ppt/charts/colors4.xml><?xml version="1.0" encoding="utf-8"?>
<cs:colorStyle xmlns:cs="http://schemas.microsoft.com/office/drawing/2012/chartStyle" xmlns:a="http://schemas.openxmlformats.org/drawingml/2006/main" meth="withinLinear" id="19">
  <a:schemeClr val="accent6"/>
</cs:colorStyle>
</file>

<file path=ppt/charts/colors5.xml><?xml version="1.0" encoding="utf-8"?>
<cs:colorStyle xmlns:cs="http://schemas.microsoft.com/office/drawing/2012/chartStyle" xmlns:a="http://schemas.openxmlformats.org/drawingml/2006/main" meth="withinLinear" id="19">
  <a:schemeClr val="accent6"/>
</cs:colorStyle>
</file>

<file path=ppt/charts/colors6.xml><?xml version="1.0" encoding="utf-8"?>
<cs:colorStyle xmlns:cs="http://schemas.microsoft.com/office/drawing/2012/chartStyle" xmlns:a="http://schemas.openxmlformats.org/drawingml/2006/main" meth="withinLinear" id="19">
  <a:schemeClr val="accent6"/>
</cs:colorStyle>
</file>

<file path=ppt/charts/colors7.xml><?xml version="1.0" encoding="utf-8"?>
<cs:colorStyle xmlns:cs="http://schemas.microsoft.com/office/drawing/2012/chartStyle" xmlns:a="http://schemas.openxmlformats.org/drawingml/2006/main" meth="withinLinear" id="19">
  <a:schemeClr val="accent6"/>
</cs:colorStyle>
</file>

<file path=ppt/charts/colors8.xml><?xml version="1.0" encoding="utf-8"?>
<cs:colorStyle xmlns:cs="http://schemas.microsoft.com/office/drawing/2012/chartStyle" xmlns:a="http://schemas.openxmlformats.org/drawingml/2006/main" meth="withinLinear" id="19">
  <a:schemeClr val="accent6"/>
</cs:colorStyle>
</file>

<file path=ppt/charts/colors9.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2143"/>
          </a:xfrm>
          <a:prstGeom prst="rect">
            <a:avLst/>
          </a:prstGeom>
        </p:spPr>
        <p:txBody>
          <a:bodyPr vert="horz" lIns="93177" tIns="46589" rIns="93177" bIns="46589" rtlCol="0"/>
          <a:lstStyle>
            <a:lvl1pPr algn="l">
              <a:defRPr sz="1200"/>
            </a:lvl1pPr>
          </a:lstStyle>
          <a:p>
            <a:endParaRPr lang="en-IN"/>
          </a:p>
        </p:txBody>
      </p:sp>
      <p:sp>
        <p:nvSpPr>
          <p:cNvPr id="3" name="Date Placeholder 2"/>
          <p:cNvSpPr>
            <a:spLocks noGrp="1"/>
          </p:cNvSpPr>
          <p:nvPr>
            <p:ph type="dt" idx="1"/>
          </p:nvPr>
        </p:nvSpPr>
        <p:spPr>
          <a:xfrm>
            <a:off x="5266347" y="1"/>
            <a:ext cx="4028440" cy="352143"/>
          </a:xfrm>
          <a:prstGeom prst="rect">
            <a:avLst/>
          </a:prstGeom>
        </p:spPr>
        <p:txBody>
          <a:bodyPr vert="horz" lIns="93177" tIns="46589" rIns="93177" bIns="46589" rtlCol="0"/>
          <a:lstStyle>
            <a:lvl1pPr algn="r">
              <a:defRPr sz="1200"/>
            </a:lvl1pPr>
          </a:lstStyle>
          <a:p>
            <a:fld id="{4CB882A8-629E-4B29-A3C6-A70C44A443C4}" type="datetimeFigureOut">
              <a:rPr lang="en-IN" smtClean="0"/>
              <a:t>05-09-2025</a:t>
            </a:fld>
            <a:endParaRPr lang="en-IN"/>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IN"/>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6658258"/>
            <a:ext cx="4028440" cy="352142"/>
          </a:xfrm>
          <a:prstGeom prst="rect">
            <a:avLst/>
          </a:prstGeom>
        </p:spPr>
        <p:txBody>
          <a:bodyPr vert="horz" lIns="93177" tIns="46589" rIns="93177" bIns="46589" rtlCol="0" anchor="b"/>
          <a:lstStyle>
            <a:lvl1pPr algn="l">
              <a:defRPr sz="1200"/>
            </a:lvl1pPr>
          </a:lstStyle>
          <a:p>
            <a:endParaRPr lang="en-IN"/>
          </a:p>
        </p:txBody>
      </p:sp>
      <p:sp>
        <p:nvSpPr>
          <p:cNvPr id="7" name="Slide Number Placeholder 6"/>
          <p:cNvSpPr>
            <a:spLocks noGrp="1"/>
          </p:cNvSpPr>
          <p:nvPr>
            <p:ph type="sldNum" sz="quarter" idx="5"/>
          </p:nvPr>
        </p:nvSpPr>
        <p:spPr>
          <a:xfrm>
            <a:off x="5266347" y="6658258"/>
            <a:ext cx="4028440" cy="352142"/>
          </a:xfrm>
          <a:prstGeom prst="rect">
            <a:avLst/>
          </a:prstGeom>
        </p:spPr>
        <p:txBody>
          <a:bodyPr vert="horz" lIns="93177" tIns="46589" rIns="93177" bIns="46589" rtlCol="0" anchor="b"/>
          <a:lstStyle>
            <a:lvl1pPr algn="r">
              <a:defRPr sz="1200"/>
            </a:lvl1pPr>
          </a:lstStyle>
          <a:p>
            <a:fld id="{E4CB2BA6-8AD6-44E4-8A80-B98B5874F332}" type="slidenum">
              <a:rPr lang="en-IN" smtClean="0"/>
              <a:t>‹#›</a:t>
            </a:fld>
            <a:endParaRPr lang="en-IN"/>
          </a:p>
        </p:txBody>
      </p:sp>
    </p:spTree>
    <p:extLst>
      <p:ext uri="{BB962C8B-B14F-4D97-AF65-F5344CB8AC3E}">
        <p14:creationId xmlns:p14="http://schemas.microsoft.com/office/powerpoint/2010/main" val="3673593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Private &amp; Confidential, Not For Circulation</a:t>
            </a:r>
            <a:endParaRPr lang="en-IN" dirty="0"/>
          </a:p>
        </p:txBody>
      </p:sp>
      <p:sp>
        <p:nvSpPr>
          <p:cNvPr id="5" name="Slide Number Placeholder 4"/>
          <p:cNvSpPr>
            <a:spLocks noGrp="1"/>
          </p:cNvSpPr>
          <p:nvPr>
            <p:ph type="sldNum" sz="quarter" idx="5"/>
          </p:nvPr>
        </p:nvSpPr>
        <p:spPr/>
        <p:txBody>
          <a:bodyPr/>
          <a:lstStyle/>
          <a:p>
            <a:fld id="{D346EC2C-2300-48C4-ADEF-ED301904D339}" type="slidenum">
              <a:rPr lang="en-IN" smtClean="0"/>
              <a:pPr/>
              <a:t>13</a:t>
            </a:fld>
            <a:endParaRPr lang="en-IN" dirty="0"/>
          </a:p>
        </p:txBody>
      </p:sp>
    </p:spTree>
    <p:extLst>
      <p:ext uri="{BB962C8B-B14F-4D97-AF65-F5344CB8AC3E}">
        <p14:creationId xmlns:p14="http://schemas.microsoft.com/office/powerpoint/2010/main" val="608256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4CB2BA6-8AD6-44E4-8A80-B98B5874F332}" type="slidenum">
              <a:rPr lang="en-IN" smtClean="0"/>
              <a:t>14</a:t>
            </a:fld>
            <a:endParaRPr lang="en-IN"/>
          </a:p>
        </p:txBody>
      </p:sp>
    </p:spTree>
    <p:extLst>
      <p:ext uri="{BB962C8B-B14F-4D97-AF65-F5344CB8AC3E}">
        <p14:creationId xmlns:p14="http://schemas.microsoft.com/office/powerpoint/2010/main" val="3087768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4CB2BA6-8AD6-44E4-8A80-B98B5874F332}" type="slidenum">
              <a:rPr lang="en-IN" smtClean="0"/>
              <a:t>15</a:t>
            </a:fld>
            <a:endParaRPr lang="en-IN"/>
          </a:p>
        </p:txBody>
      </p:sp>
    </p:spTree>
    <p:extLst>
      <p:ext uri="{BB962C8B-B14F-4D97-AF65-F5344CB8AC3E}">
        <p14:creationId xmlns:p14="http://schemas.microsoft.com/office/powerpoint/2010/main" val="1073746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4CB2BA6-8AD6-44E4-8A80-B98B5874F332}" type="slidenum">
              <a:rPr lang="en-IN" smtClean="0"/>
              <a:t>16</a:t>
            </a:fld>
            <a:endParaRPr lang="en-IN"/>
          </a:p>
        </p:txBody>
      </p:sp>
    </p:spTree>
    <p:extLst>
      <p:ext uri="{BB962C8B-B14F-4D97-AF65-F5344CB8AC3E}">
        <p14:creationId xmlns:p14="http://schemas.microsoft.com/office/powerpoint/2010/main" val="3169187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4CB2BA6-8AD6-44E4-8A80-B98B5874F332}" type="slidenum">
              <a:rPr lang="en-IN" smtClean="0"/>
              <a:t>17</a:t>
            </a:fld>
            <a:endParaRPr lang="en-IN"/>
          </a:p>
        </p:txBody>
      </p:sp>
    </p:spTree>
    <p:extLst>
      <p:ext uri="{BB962C8B-B14F-4D97-AF65-F5344CB8AC3E}">
        <p14:creationId xmlns:p14="http://schemas.microsoft.com/office/powerpoint/2010/main" val="1309149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4CB2BA6-8AD6-44E4-8A80-B98B5874F332}" type="slidenum">
              <a:rPr lang="en-IN" smtClean="0"/>
              <a:t>18</a:t>
            </a:fld>
            <a:endParaRPr lang="en-IN"/>
          </a:p>
        </p:txBody>
      </p:sp>
    </p:spTree>
    <p:extLst>
      <p:ext uri="{BB962C8B-B14F-4D97-AF65-F5344CB8AC3E}">
        <p14:creationId xmlns:p14="http://schemas.microsoft.com/office/powerpoint/2010/main" val="2757693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4CB2BA6-8AD6-44E4-8A80-B98B5874F332}" type="slidenum">
              <a:rPr lang="en-IN" smtClean="0"/>
              <a:t>19</a:t>
            </a:fld>
            <a:endParaRPr lang="en-IN"/>
          </a:p>
        </p:txBody>
      </p:sp>
    </p:spTree>
    <p:extLst>
      <p:ext uri="{BB962C8B-B14F-4D97-AF65-F5344CB8AC3E}">
        <p14:creationId xmlns:p14="http://schemas.microsoft.com/office/powerpoint/2010/main" val="3997160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4CB2BA6-8AD6-44E4-8A80-B98B5874F332}" type="slidenum">
              <a:rPr lang="en-IN" smtClean="0"/>
              <a:t>20</a:t>
            </a:fld>
            <a:endParaRPr lang="en-IN"/>
          </a:p>
        </p:txBody>
      </p:sp>
    </p:spTree>
    <p:extLst>
      <p:ext uri="{BB962C8B-B14F-4D97-AF65-F5344CB8AC3E}">
        <p14:creationId xmlns:p14="http://schemas.microsoft.com/office/powerpoint/2010/main" val="2104264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rgbClr val="7E7E7E"/>
                </a:solidFill>
                <a:latin typeface="Trebuchet MS"/>
                <a:cs typeface="Trebuchet MS"/>
              </a:defRPr>
            </a:lvl1pPr>
          </a:lstStyle>
          <a:p>
            <a:pPr marL="12700">
              <a:lnSpc>
                <a:spcPct val="100000"/>
              </a:lnSpc>
              <a:spcBef>
                <a:spcPts val="35"/>
              </a:spcBef>
            </a:pPr>
            <a:r>
              <a:rPr spc="-5" dirty="0"/>
              <a:t>Private</a:t>
            </a:r>
            <a:r>
              <a:rPr dirty="0"/>
              <a:t> </a:t>
            </a:r>
            <a:r>
              <a:rPr spc="-5" dirty="0"/>
              <a:t>&amp;</a:t>
            </a:r>
            <a:r>
              <a:rPr spc="-20" dirty="0"/>
              <a:t> </a:t>
            </a:r>
            <a:r>
              <a:rPr spc="-5" dirty="0"/>
              <a:t>Confidential,</a:t>
            </a:r>
            <a:r>
              <a:rPr spc="35" dirty="0"/>
              <a:t> </a:t>
            </a:r>
            <a:r>
              <a:rPr spc="-5" dirty="0"/>
              <a:t>Not</a:t>
            </a:r>
            <a:r>
              <a:rPr spc="-15" dirty="0"/>
              <a:t> </a:t>
            </a:r>
            <a:r>
              <a:rPr spc="-5" dirty="0"/>
              <a:t>For</a:t>
            </a:r>
            <a:r>
              <a:rPr spc="-20" dirty="0"/>
              <a:t> </a:t>
            </a:r>
            <a:r>
              <a:rPr spc="-5" dirty="0"/>
              <a:t>Circulation</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9/5/2025</a:t>
            </a:fld>
            <a:endParaRPr lang="en-US"/>
          </a:p>
        </p:txBody>
      </p:sp>
      <p:sp>
        <p:nvSpPr>
          <p:cNvPr id="6" name="Holder 6"/>
          <p:cNvSpPr>
            <a:spLocks noGrp="1"/>
          </p:cNvSpPr>
          <p:nvPr>
            <p:ph type="sldNum" sz="quarter" idx="7"/>
          </p:nvPr>
        </p:nvSpPr>
        <p:spPr/>
        <p:txBody>
          <a:bodyPr lIns="0" tIns="0" rIns="0" bIns="0"/>
          <a:lstStyle>
            <a:lvl1pPr>
              <a:defRPr sz="1000" b="0" i="0">
                <a:solidFill>
                  <a:srgbClr val="7E7E7E"/>
                </a:solidFill>
                <a:latin typeface="Trebuchet MS"/>
                <a:cs typeface="Trebuchet MS"/>
              </a:defRPr>
            </a:lvl1pPr>
          </a:lstStyle>
          <a:p>
            <a:pPr marL="38100">
              <a:lnSpc>
                <a:spcPct val="100000"/>
              </a:lnSpc>
              <a:spcBef>
                <a:spcPts val="400"/>
              </a:spcBef>
            </a:pPr>
            <a:fld id="{81D60167-4931-47E6-BA6A-407CBD079E47}" type="slidenum">
              <a:rPr spc="-5" dirty="0"/>
              <a:t>‹#›</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07A048"/>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000" b="0" i="0">
                <a:solidFill>
                  <a:srgbClr val="7E7E7E"/>
                </a:solidFill>
                <a:latin typeface="Trebuchet MS"/>
                <a:cs typeface="Trebuchet MS"/>
              </a:defRPr>
            </a:lvl1pPr>
          </a:lstStyle>
          <a:p>
            <a:pPr marL="12700">
              <a:lnSpc>
                <a:spcPct val="100000"/>
              </a:lnSpc>
              <a:spcBef>
                <a:spcPts val="35"/>
              </a:spcBef>
            </a:pPr>
            <a:r>
              <a:rPr spc="-5" dirty="0"/>
              <a:t>Private</a:t>
            </a:r>
            <a:r>
              <a:rPr dirty="0"/>
              <a:t> </a:t>
            </a:r>
            <a:r>
              <a:rPr spc="-5" dirty="0"/>
              <a:t>&amp;</a:t>
            </a:r>
            <a:r>
              <a:rPr spc="-20" dirty="0"/>
              <a:t> </a:t>
            </a:r>
            <a:r>
              <a:rPr spc="-5" dirty="0"/>
              <a:t>Confidential,</a:t>
            </a:r>
            <a:r>
              <a:rPr spc="35" dirty="0"/>
              <a:t> </a:t>
            </a:r>
            <a:r>
              <a:rPr spc="-5" dirty="0"/>
              <a:t>Not</a:t>
            </a:r>
            <a:r>
              <a:rPr spc="-15" dirty="0"/>
              <a:t> </a:t>
            </a:r>
            <a:r>
              <a:rPr spc="-5" dirty="0"/>
              <a:t>For</a:t>
            </a:r>
            <a:r>
              <a:rPr spc="-20" dirty="0"/>
              <a:t> </a:t>
            </a:r>
            <a:r>
              <a:rPr spc="-5" dirty="0"/>
              <a:t>Circulation</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9/5/2025</a:t>
            </a:fld>
            <a:endParaRPr lang="en-US"/>
          </a:p>
        </p:txBody>
      </p:sp>
      <p:sp>
        <p:nvSpPr>
          <p:cNvPr id="6" name="Holder 6"/>
          <p:cNvSpPr>
            <a:spLocks noGrp="1"/>
          </p:cNvSpPr>
          <p:nvPr>
            <p:ph type="sldNum" sz="quarter" idx="7"/>
          </p:nvPr>
        </p:nvSpPr>
        <p:spPr/>
        <p:txBody>
          <a:bodyPr lIns="0" tIns="0" rIns="0" bIns="0"/>
          <a:lstStyle>
            <a:lvl1pPr>
              <a:defRPr sz="1000" b="0" i="0">
                <a:solidFill>
                  <a:srgbClr val="7E7E7E"/>
                </a:solidFill>
                <a:latin typeface="Trebuchet MS"/>
                <a:cs typeface="Trebuchet MS"/>
              </a:defRPr>
            </a:lvl1pPr>
          </a:lstStyle>
          <a:p>
            <a:pPr marL="38100">
              <a:lnSpc>
                <a:spcPct val="100000"/>
              </a:lnSpc>
              <a:spcBef>
                <a:spcPts val="400"/>
              </a:spcBef>
            </a:pPr>
            <a:fld id="{81D60167-4931-47E6-BA6A-407CBD079E47}" type="slidenum">
              <a:rPr spc="-5" dirty="0"/>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914400" y="0"/>
            <a:ext cx="7315200" cy="6857997"/>
          </a:xfrm>
          <a:prstGeom prst="rect">
            <a:avLst/>
          </a:prstGeom>
        </p:spPr>
      </p:pic>
      <p:pic>
        <p:nvPicPr>
          <p:cNvPr id="17" name="bg object 17"/>
          <p:cNvPicPr/>
          <p:nvPr/>
        </p:nvPicPr>
        <p:blipFill>
          <a:blip r:embed="rId3" cstate="print"/>
          <a:stretch>
            <a:fillRect/>
          </a:stretch>
        </p:blipFill>
        <p:spPr>
          <a:xfrm>
            <a:off x="7929880" y="387781"/>
            <a:ext cx="772744" cy="772744"/>
          </a:xfrm>
          <a:prstGeom prst="rect">
            <a:avLst/>
          </a:prstGeom>
        </p:spPr>
      </p:pic>
      <p:pic>
        <p:nvPicPr>
          <p:cNvPr id="18" name="bg object 18"/>
          <p:cNvPicPr/>
          <p:nvPr/>
        </p:nvPicPr>
        <p:blipFill>
          <a:blip r:embed="rId4" cstate="print"/>
          <a:stretch>
            <a:fillRect/>
          </a:stretch>
        </p:blipFill>
        <p:spPr>
          <a:xfrm>
            <a:off x="606348" y="4418484"/>
            <a:ext cx="140208" cy="138275"/>
          </a:xfrm>
          <a:prstGeom prst="rect">
            <a:avLst/>
          </a:prstGeom>
        </p:spPr>
      </p:pic>
      <p:pic>
        <p:nvPicPr>
          <p:cNvPr id="19" name="bg object 19"/>
          <p:cNvPicPr/>
          <p:nvPr/>
        </p:nvPicPr>
        <p:blipFill>
          <a:blip r:embed="rId4" cstate="print"/>
          <a:stretch>
            <a:fillRect/>
          </a:stretch>
        </p:blipFill>
        <p:spPr>
          <a:xfrm>
            <a:off x="606348" y="5468470"/>
            <a:ext cx="140208" cy="138275"/>
          </a:xfrm>
          <a:prstGeom prst="rect">
            <a:avLst/>
          </a:prstGeom>
        </p:spPr>
      </p:pic>
      <p:pic>
        <p:nvPicPr>
          <p:cNvPr id="20" name="bg object 20"/>
          <p:cNvPicPr/>
          <p:nvPr/>
        </p:nvPicPr>
        <p:blipFill>
          <a:blip r:embed="rId4" cstate="print"/>
          <a:stretch>
            <a:fillRect/>
          </a:stretch>
        </p:blipFill>
        <p:spPr>
          <a:xfrm>
            <a:off x="606348" y="5790034"/>
            <a:ext cx="140208" cy="138275"/>
          </a:xfrm>
          <a:prstGeom prst="rect">
            <a:avLst/>
          </a:prstGeom>
        </p:spPr>
      </p:pic>
      <p:pic>
        <p:nvPicPr>
          <p:cNvPr id="21" name="bg object 21"/>
          <p:cNvPicPr/>
          <p:nvPr/>
        </p:nvPicPr>
        <p:blipFill>
          <a:blip r:embed="rId4" cstate="print"/>
          <a:stretch>
            <a:fillRect/>
          </a:stretch>
        </p:blipFill>
        <p:spPr>
          <a:xfrm>
            <a:off x="606348" y="6110073"/>
            <a:ext cx="140208" cy="138275"/>
          </a:xfrm>
          <a:prstGeom prst="rect">
            <a:avLst/>
          </a:prstGeom>
        </p:spPr>
      </p:pic>
      <p:sp>
        <p:nvSpPr>
          <p:cNvPr id="2" name="Holder 2"/>
          <p:cNvSpPr>
            <a:spLocks noGrp="1"/>
          </p:cNvSpPr>
          <p:nvPr>
            <p:ph type="title"/>
          </p:nvPr>
        </p:nvSpPr>
        <p:spPr/>
        <p:txBody>
          <a:bodyPr lIns="0" tIns="0" rIns="0" bIns="0"/>
          <a:lstStyle>
            <a:lvl1pPr>
              <a:defRPr sz="4400" b="1" i="0">
                <a:solidFill>
                  <a:srgbClr val="07A048"/>
                </a:solidFill>
                <a:latin typeface="Trebuchet MS"/>
                <a:cs typeface="Trebuchet MS"/>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b="0" i="0">
                <a:solidFill>
                  <a:srgbClr val="7E7E7E"/>
                </a:solidFill>
                <a:latin typeface="Trebuchet MS"/>
                <a:cs typeface="Trebuchet MS"/>
              </a:defRPr>
            </a:lvl1pPr>
          </a:lstStyle>
          <a:p>
            <a:pPr marL="12700">
              <a:lnSpc>
                <a:spcPct val="100000"/>
              </a:lnSpc>
              <a:spcBef>
                <a:spcPts val="35"/>
              </a:spcBef>
            </a:pPr>
            <a:r>
              <a:rPr spc="-5" dirty="0"/>
              <a:t>Private</a:t>
            </a:r>
            <a:r>
              <a:rPr dirty="0"/>
              <a:t> </a:t>
            </a:r>
            <a:r>
              <a:rPr spc="-5" dirty="0"/>
              <a:t>&amp;</a:t>
            </a:r>
            <a:r>
              <a:rPr spc="-20" dirty="0"/>
              <a:t> </a:t>
            </a:r>
            <a:r>
              <a:rPr spc="-5" dirty="0"/>
              <a:t>Confidential,</a:t>
            </a:r>
            <a:r>
              <a:rPr spc="35" dirty="0"/>
              <a:t> </a:t>
            </a:r>
            <a:r>
              <a:rPr spc="-5" dirty="0"/>
              <a:t>Not</a:t>
            </a:r>
            <a:r>
              <a:rPr spc="-15" dirty="0"/>
              <a:t> </a:t>
            </a:r>
            <a:r>
              <a:rPr spc="-5" dirty="0"/>
              <a:t>For</a:t>
            </a:r>
            <a:r>
              <a:rPr spc="-20" dirty="0"/>
              <a:t> </a:t>
            </a:r>
            <a:r>
              <a:rPr spc="-5" dirty="0"/>
              <a:t>Circulation</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9/5/2025</a:t>
            </a:fld>
            <a:endParaRPr lang="en-US"/>
          </a:p>
        </p:txBody>
      </p:sp>
      <p:sp>
        <p:nvSpPr>
          <p:cNvPr id="7" name="Holder 7"/>
          <p:cNvSpPr>
            <a:spLocks noGrp="1"/>
          </p:cNvSpPr>
          <p:nvPr>
            <p:ph type="sldNum" sz="quarter" idx="7"/>
          </p:nvPr>
        </p:nvSpPr>
        <p:spPr/>
        <p:txBody>
          <a:bodyPr lIns="0" tIns="0" rIns="0" bIns="0"/>
          <a:lstStyle>
            <a:lvl1pPr>
              <a:defRPr sz="1000" b="0" i="0">
                <a:solidFill>
                  <a:srgbClr val="7E7E7E"/>
                </a:solidFill>
                <a:latin typeface="Trebuchet MS"/>
                <a:cs typeface="Trebuchet MS"/>
              </a:defRPr>
            </a:lvl1pPr>
          </a:lstStyle>
          <a:p>
            <a:pPr marL="38100">
              <a:lnSpc>
                <a:spcPct val="100000"/>
              </a:lnSpc>
              <a:spcBef>
                <a:spcPts val="400"/>
              </a:spcBef>
            </a:pPr>
            <a:fld id="{81D60167-4931-47E6-BA6A-407CBD079E47}" type="slidenum">
              <a:rPr spc="-5" dirty="0"/>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07A048"/>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defRPr sz="1000" b="0" i="0">
                <a:solidFill>
                  <a:srgbClr val="7E7E7E"/>
                </a:solidFill>
                <a:latin typeface="Trebuchet MS"/>
                <a:cs typeface="Trebuchet MS"/>
              </a:defRPr>
            </a:lvl1pPr>
          </a:lstStyle>
          <a:p>
            <a:pPr marL="12700">
              <a:lnSpc>
                <a:spcPct val="100000"/>
              </a:lnSpc>
              <a:spcBef>
                <a:spcPts val="35"/>
              </a:spcBef>
            </a:pPr>
            <a:r>
              <a:rPr spc="-5" dirty="0"/>
              <a:t>Private</a:t>
            </a:r>
            <a:r>
              <a:rPr dirty="0"/>
              <a:t> </a:t>
            </a:r>
            <a:r>
              <a:rPr spc="-5" dirty="0"/>
              <a:t>&amp;</a:t>
            </a:r>
            <a:r>
              <a:rPr spc="-20" dirty="0"/>
              <a:t> </a:t>
            </a:r>
            <a:r>
              <a:rPr spc="-5" dirty="0"/>
              <a:t>Confidential,</a:t>
            </a:r>
            <a:r>
              <a:rPr spc="35" dirty="0"/>
              <a:t> </a:t>
            </a:r>
            <a:r>
              <a:rPr spc="-5" dirty="0"/>
              <a:t>Not</a:t>
            </a:r>
            <a:r>
              <a:rPr spc="-15" dirty="0"/>
              <a:t> </a:t>
            </a:r>
            <a:r>
              <a:rPr spc="-5" dirty="0"/>
              <a:t>For</a:t>
            </a:r>
            <a:r>
              <a:rPr spc="-20" dirty="0"/>
              <a:t> </a:t>
            </a:r>
            <a:r>
              <a:rPr spc="-5" dirty="0"/>
              <a:t>Circulation</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9/5/2025</a:t>
            </a:fld>
            <a:endParaRPr lang="en-US"/>
          </a:p>
        </p:txBody>
      </p:sp>
      <p:sp>
        <p:nvSpPr>
          <p:cNvPr id="5" name="Holder 5"/>
          <p:cNvSpPr>
            <a:spLocks noGrp="1"/>
          </p:cNvSpPr>
          <p:nvPr>
            <p:ph type="sldNum" sz="quarter" idx="7"/>
          </p:nvPr>
        </p:nvSpPr>
        <p:spPr/>
        <p:txBody>
          <a:bodyPr lIns="0" tIns="0" rIns="0" bIns="0"/>
          <a:lstStyle>
            <a:lvl1pPr>
              <a:defRPr sz="1000" b="0" i="0">
                <a:solidFill>
                  <a:srgbClr val="7E7E7E"/>
                </a:solidFill>
                <a:latin typeface="Trebuchet MS"/>
                <a:cs typeface="Trebuchet MS"/>
              </a:defRPr>
            </a:lvl1pPr>
          </a:lstStyle>
          <a:p>
            <a:pPr marL="38100">
              <a:lnSpc>
                <a:spcPct val="100000"/>
              </a:lnSpc>
              <a:spcBef>
                <a:spcPts val="400"/>
              </a:spcBef>
            </a:pPr>
            <a:fld id="{81D60167-4931-47E6-BA6A-407CBD079E47}" type="slidenum">
              <a:rPr spc="-5" dirty="0"/>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b="0" i="0">
                <a:solidFill>
                  <a:srgbClr val="7E7E7E"/>
                </a:solidFill>
                <a:latin typeface="Trebuchet MS"/>
                <a:cs typeface="Trebuchet MS"/>
              </a:defRPr>
            </a:lvl1pPr>
          </a:lstStyle>
          <a:p>
            <a:pPr marL="12700">
              <a:lnSpc>
                <a:spcPct val="100000"/>
              </a:lnSpc>
              <a:spcBef>
                <a:spcPts val="35"/>
              </a:spcBef>
            </a:pPr>
            <a:r>
              <a:rPr spc="-5" dirty="0"/>
              <a:t>Private</a:t>
            </a:r>
            <a:r>
              <a:rPr dirty="0"/>
              <a:t> </a:t>
            </a:r>
            <a:r>
              <a:rPr spc="-5" dirty="0"/>
              <a:t>&amp;</a:t>
            </a:r>
            <a:r>
              <a:rPr spc="-20" dirty="0"/>
              <a:t> </a:t>
            </a:r>
            <a:r>
              <a:rPr spc="-5" dirty="0"/>
              <a:t>Confidential,</a:t>
            </a:r>
            <a:r>
              <a:rPr spc="35" dirty="0"/>
              <a:t> </a:t>
            </a:r>
            <a:r>
              <a:rPr spc="-5" dirty="0"/>
              <a:t>Not</a:t>
            </a:r>
            <a:r>
              <a:rPr spc="-15" dirty="0"/>
              <a:t> </a:t>
            </a:r>
            <a:r>
              <a:rPr spc="-5" dirty="0"/>
              <a:t>For</a:t>
            </a:r>
            <a:r>
              <a:rPr spc="-20" dirty="0"/>
              <a:t> </a:t>
            </a:r>
            <a:r>
              <a:rPr spc="-5" dirty="0"/>
              <a:t>Circulation</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9/5/2025</a:t>
            </a:fld>
            <a:endParaRPr lang="en-US"/>
          </a:p>
        </p:txBody>
      </p:sp>
      <p:sp>
        <p:nvSpPr>
          <p:cNvPr id="4" name="Holder 4"/>
          <p:cNvSpPr>
            <a:spLocks noGrp="1"/>
          </p:cNvSpPr>
          <p:nvPr>
            <p:ph type="sldNum" sz="quarter" idx="7"/>
          </p:nvPr>
        </p:nvSpPr>
        <p:spPr/>
        <p:txBody>
          <a:bodyPr lIns="0" tIns="0" rIns="0" bIns="0"/>
          <a:lstStyle>
            <a:lvl1pPr>
              <a:defRPr sz="1000" b="0" i="0">
                <a:solidFill>
                  <a:srgbClr val="7E7E7E"/>
                </a:solidFill>
                <a:latin typeface="Trebuchet MS"/>
                <a:cs typeface="Trebuchet MS"/>
              </a:defRPr>
            </a:lvl1pPr>
          </a:lstStyle>
          <a:p>
            <a:pPr marL="38100">
              <a:lnSpc>
                <a:spcPct val="100000"/>
              </a:lnSpc>
              <a:spcBef>
                <a:spcPts val="400"/>
              </a:spcBef>
            </a:pPr>
            <a:fld id="{81D60167-4931-47E6-BA6A-407CBD079E47}" type="slidenum">
              <a:rPr spc="-5" dirty="0"/>
              <a:t>‹#›</a:t>
            </a:fld>
            <a:endParaRPr spc="-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latin typeface="Trebuchet MS" panose="020B0603020202020204" pitchFamily="34" charset="0"/>
              </a:defRPr>
            </a:lvl1pPr>
          </a:lstStyle>
          <a:p>
            <a:fld id="{4526BF57-5DB5-422E-BE92-1F171279E745}" type="slidenum">
              <a:rPr lang="en-IN" smtClean="0"/>
              <a:pPr/>
              <a:t>‹#›</a:t>
            </a:fld>
            <a:endParaRPr lang="en-IN" dirty="0"/>
          </a:p>
        </p:txBody>
      </p:sp>
      <p:sp>
        <p:nvSpPr>
          <p:cNvPr id="9" name="Footer Placeholder 4"/>
          <p:cNvSpPr>
            <a:spLocks noGrp="1"/>
          </p:cNvSpPr>
          <p:nvPr>
            <p:ph type="ftr" sz="quarter" idx="3"/>
          </p:nvPr>
        </p:nvSpPr>
        <p:spPr>
          <a:xfrm>
            <a:off x="3018676" y="6378659"/>
            <a:ext cx="3086100" cy="365125"/>
          </a:xfrm>
          <a:prstGeom prst="rect">
            <a:avLst/>
          </a:prstGeom>
        </p:spPr>
        <p:txBody>
          <a:bodyPr anchor="ctr"/>
          <a:lstStyle>
            <a:lvl1pPr algn="ctr">
              <a:defRPr sz="1000">
                <a:solidFill>
                  <a:schemeClr val="tx1">
                    <a:lumMod val="50000"/>
                    <a:lumOff val="50000"/>
                  </a:schemeClr>
                </a:solidFill>
                <a:latin typeface="Trebuchet MS" panose="020B0603020202020204" pitchFamily="34" charset="0"/>
              </a:defRPr>
            </a:lvl1pPr>
          </a:lstStyle>
          <a:p>
            <a:r>
              <a:rPr lang="en-IN" dirty="0"/>
              <a:t>Private &amp; Confidential, Not For Circulation</a:t>
            </a:r>
          </a:p>
        </p:txBody>
      </p:sp>
    </p:spTree>
    <p:extLst>
      <p:ext uri="{BB962C8B-B14F-4D97-AF65-F5344CB8AC3E}">
        <p14:creationId xmlns:p14="http://schemas.microsoft.com/office/powerpoint/2010/main" val="2332889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lvl1pPr>
              <a:defRPr>
                <a:solidFill>
                  <a:schemeClr val="tx1">
                    <a:lumMod val="50000"/>
                    <a:lumOff val="50000"/>
                  </a:schemeClr>
                </a:solidFill>
                <a:latin typeface="Trebuchet MS" panose="020B0603020202020204" pitchFamily="34" charset="0"/>
              </a:defRPr>
            </a:lvl1pPr>
          </a:lstStyle>
          <a:p>
            <a:fld id="{4526BF57-5DB5-422E-BE92-1F171279E745}" type="slidenum">
              <a:rPr lang="en-IN" smtClean="0"/>
              <a:pPr/>
              <a:t>‹#›</a:t>
            </a:fld>
            <a:endParaRPr lang="en-IN" dirty="0"/>
          </a:p>
        </p:txBody>
      </p:sp>
      <p:sp>
        <p:nvSpPr>
          <p:cNvPr id="6" name="Footer Placeholder 4"/>
          <p:cNvSpPr>
            <a:spLocks noGrp="1"/>
          </p:cNvSpPr>
          <p:nvPr>
            <p:ph type="ftr" sz="quarter" idx="3"/>
          </p:nvPr>
        </p:nvSpPr>
        <p:spPr>
          <a:xfrm>
            <a:off x="3018676" y="6378659"/>
            <a:ext cx="3086100" cy="365125"/>
          </a:xfrm>
          <a:prstGeom prst="rect">
            <a:avLst/>
          </a:prstGeom>
        </p:spPr>
        <p:txBody>
          <a:bodyPr anchor="ctr"/>
          <a:lstStyle>
            <a:lvl1pPr algn="ctr">
              <a:defRPr sz="1000">
                <a:solidFill>
                  <a:schemeClr val="tx1">
                    <a:lumMod val="50000"/>
                    <a:lumOff val="50000"/>
                  </a:schemeClr>
                </a:solidFill>
                <a:latin typeface="Trebuchet MS" panose="020B0603020202020204" pitchFamily="34" charset="0"/>
              </a:defRPr>
            </a:lvl1pPr>
          </a:lstStyle>
          <a:p>
            <a:r>
              <a:rPr lang="en-IN" dirty="0"/>
              <a:t>Private &amp; Confidential, Not For Circulation</a:t>
            </a:r>
          </a:p>
        </p:txBody>
      </p:sp>
    </p:spTree>
    <p:extLst>
      <p:ext uri="{BB962C8B-B14F-4D97-AF65-F5344CB8AC3E}">
        <p14:creationId xmlns:p14="http://schemas.microsoft.com/office/powerpoint/2010/main" val="1773396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9" cstate="print"/>
          <a:stretch>
            <a:fillRect/>
          </a:stretch>
        </p:blipFill>
        <p:spPr>
          <a:xfrm>
            <a:off x="914400" y="0"/>
            <a:ext cx="7315200" cy="6857997"/>
          </a:xfrm>
          <a:prstGeom prst="rect">
            <a:avLst/>
          </a:prstGeom>
        </p:spPr>
      </p:pic>
      <p:pic>
        <p:nvPicPr>
          <p:cNvPr id="17" name="bg object 17"/>
          <p:cNvPicPr/>
          <p:nvPr/>
        </p:nvPicPr>
        <p:blipFill>
          <a:blip r:embed="rId10" cstate="print"/>
          <a:stretch>
            <a:fillRect/>
          </a:stretch>
        </p:blipFill>
        <p:spPr>
          <a:xfrm>
            <a:off x="7929880" y="387781"/>
            <a:ext cx="772744" cy="772744"/>
          </a:xfrm>
          <a:prstGeom prst="rect">
            <a:avLst/>
          </a:prstGeom>
        </p:spPr>
      </p:pic>
      <p:sp>
        <p:nvSpPr>
          <p:cNvPr id="2" name="Holder 2"/>
          <p:cNvSpPr>
            <a:spLocks noGrp="1"/>
          </p:cNvSpPr>
          <p:nvPr>
            <p:ph type="title"/>
          </p:nvPr>
        </p:nvSpPr>
        <p:spPr>
          <a:xfrm>
            <a:off x="2185669" y="2915234"/>
            <a:ext cx="4772660" cy="697229"/>
          </a:xfrm>
          <a:prstGeom prst="rect">
            <a:avLst/>
          </a:prstGeom>
        </p:spPr>
        <p:txBody>
          <a:bodyPr wrap="square" lIns="0" tIns="0" rIns="0" bIns="0">
            <a:spAutoFit/>
          </a:bodyPr>
          <a:lstStyle>
            <a:lvl1pPr>
              <a:defRPr sz="4400" b="1" i="0">
                <a:solidFill>
                  <a:srgbClr val="07A048"/>
                </a:solidFill>
                <a:latin typeface="Trebuchet MS"/>
                <a:cs typeface="Trebuchet MS"/>
              </a:defRPr>
            </a:lvl1pPr>
          </a:lstStyle>
          <a:p>
            <a:endParaRPr/>
          </a:p>
        </p:txBody>
      </p:sp>
      <p:sp>
        <p:nvSpPr>
          <p:cNvPr id="3" name="Holder 3"/>
          <p:cNvSpPr>
            <a:spLocks noGrp="1"/>
          </p:cNvSpPr>
          <p:nvPr>
            <p:ph type="body" idx="1"/>
          </p:nvPr>
        </p:nvSpPr>
        <p:spPr>
          <a:xfrm>
            <a:off x="492417" y="1148841"/>
            <a:ext cx="8218170" cy="339407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330321" y="6478421"/>
            <a:ext cx="2461895" cy="172720"/>
          </a:xfrm>
          <a:prstGeom prst="rect">
            <a:avLst/>
          </a:prstGeom>
        </p:spPr>
        <p:txBody>
          <a:bodyPr wrap="square" lIns="0" tIns="0" rIns="0" bIns="0">
            <a:spAutoFit/>
          </a:bodyPr>
          <a:lstStyle>
            <a:lvl1pPr>
              <a:defRPr sz="1000" b="0" i="0">
                <a:solidFill>
                  <a:srgbClr val="7E7E7E"/>
                </a:solidFill>
                <a:latin typeface="Trebuchet MS"/>
                <a:cs typeface="Trebuchet MS"/>
              </a:defRPr>
            </a:lvl1pPr>
          </a:lstStyle>
          <a:p>
            <a:pPr marL="12700">
              <a:lnSpc>
                <a:spcPct val="100000"/>
              </a:lnSpc>
              <a:spcBef>
                <a:spcPts val="35"/>
              </a:spcBef>
            </a:pPr>
            <a:r>
              <a:rPr spc="-5" dirty="0"/>
              <a:t>Private</a:t>
            </a:r>
            <a:r>
              <a:rPr dirty="0"/>
              <a:t> </a:t>
            </a:r>
            <a:r>
              <a:rPr spc="-5" dirty="0"/>
              <a:t>&amp;</a:t>
            </a:r>
            <a:r>
              <a:rPr spc="-20" dirty="0"/>
              <a:t> </a:t>
            </a:r>
            <a:r>
              <a:rPr spc="-5" dirty="0"/>
              <a:t>Confidential,</a:t>
            </a:r>
            <a:r>
              <a:rPr spc="35" dirty="0"/>
              <a:t> </a:t>
            </a:r>
            <a:r>
              <a:rPr spc="-5" dirty="0"/>
              <a:t>Not</a:t>
            </a:r>
            <a:r>
              <a:rPr spc="-15" dirty="0"/>
              <a:t> </a:t>
            </a:r>
            <a:r>
              <a:rPr spc="-5" dirty="0"/>
              <a:t>For</a:t>
            </a:r>
            <a:r>
              <a:rPr spc="-20" dirty="0"/>
              <a:t> </a:t>
            </a:r>
            <a:r>
              <a:rPr spc="-5" dirty="0"/>
              <a:t>Circulation</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9/5/2025</a:t>
            </a:fld>
            <a:endParaRPr lang="en-US"/>
          </a:p>
        </p:txBody>
      </p:sp>
      <p:sp>
        <p:nvSpPr>
          <p:cNvPr id="6" name="Holder 6"/>
          <p:cNvSpPr>
            <a:spLocks noGrp="1"/>
          </p:cNvSpPr>
          <p:nvPr>
            <p:ph type="sldNum" sz="quarter" idx="7"/>
          </p:nvPr>
        </p:nvSpPr>
        <p:spPr>
          <a:xfrm>
            <a:off x="8211566" y="6462266"/>
            <a:ext cx="219709" cy="219075"/>
          </a:xfrm>
          <a:prstGeom prst="rect">
            <a:avLst/>
          </a:prstGeom>
        </p:spPr>
        <p:txBody>
          <a:bodyPr wrap="square" lIns="0" tIns="0" rIns="0" bIns="0">
            <a:spAutoFit/>
          </a:bodyPr>
          <a:lstStyle>
            <a:lvl1pPr>
              <a:defRPr sz="1000" b="0" i="0">
                <a:solidFill>
                  <a:srgbClr val="7E7E7E"/>
                </a:solidFill>
                <a:latin typeface="Trebuchet MS"/>
                <a:cs typeface="Trebuchet MS"/>
              </a:defRPr>
            </a:lvl1pPr>
          </a:lstStyle>
          <a:p>
            <a:pPr marL="38100">
              <a:lnSpc>
                <a:spcPct val="100000"/>
              </a:lnSpc>
              <a:spcBef>
                <a:spcPts val="400"/>
              </a:spcBef>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jpg"/><Relationship Id="rId4" Type="http://schemas.openxmlformats.org/officeDocument/2006/relationships/image" Target="../media/image13.jp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www.greenlanterncapital.in/" TargetMode="External"/><Relationship Id="rId2" Type="http://schemas.openxmlformats.org/officeDocument/2006/relationships/hyperlink" Target="mailto:nitin@glcapital.i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chart" Target="../charts/chart7.xml"/><Relationship Id="rId13" Type="http://schemas.openxmlformats.org/officeDocument/2006/relationships/chart" Target="../charts/chart12.xml"/><Relationship Id="rId18" Type="http://schemas.openxmlformats.org/officeDocument/2006/relationships/chart" Target="../charts/chart17.xml"/><Relationship Id="rId3" Type="http://schemas.openxmlformats.org/officeDocument/2006/relationships/chart" Target="../charts/chart2.xml"/><Relationship Id="rId21" Type="http://schemas.openxmlformats.org/officeDocument/2006/relationships/chart" Target="../charts/chart20.xml"/><Relationship Id="rId7" Type="http://schemas.openxmlformats.org/officeDocument/2006/relationships/chart" Target="../charts/chart6.xml"/><Relationship Id="rId12" Type="http://schemas.openxmlformats.org/officeDocument/2006/relationships/chart" Target="../charts/chart11.xml"/><Relationship Id="rId17" Type="http://schemas.openxmlformats.org/officeDocument/2006/relationships/chart" Target="../charts/chart16.xml"/><Relationship Id="rId2" Type="http://schemas.openxmlformats.org/officeDocument/2006/relationships/chart" Target="../charts/chart1.xml"/><Relationship Id="rId16" Type="http://schemas.openxmlformats.org/officeDocument/2006/relationships/chart" Target="../charts/chart15.xml"/><Relationship Id="rId20" Type="http://schemas.openxmlformats.org/officeDocument/2006/relationships/chart" Target="../charts/chart19.xml"/><Relationship Id="rId1" Type="http://schemas.openxmlformats.org/officeDocument/2006/relationships/slideLayout" Target="../slideLayouts/slideLayout5.xml"/><Relationship Id="rId6" Type="http://schemas.openxmlformats.org/officeDocument/2006/relationships/chart" Target="../charts/chart5.xml"/><Relationship Id="rId11" Type="http://schemas.openxmlformats.org/officeDocument/2006/relationships/chart" Target="../charts/chart10.xml"/><Relationship Id="rId5" Type="http://schemas.openxmlformats.org/officeDocument/2006/relationships/chart" Target="../charts/chart4.xml"/><Relationship Id="rId15" Type="http://schemas.openxmlformats.org/officeDocument/2006/relationships/chart" Target="../charts/chart14.xml"/><Relationship Id="rId10" Type="http://schemas.openxmlformats.org/officeDocument/2006/relationships/chart" Target="../charts/chart9.xml"/><Relationship Id="rId19" Type="http://schemas.openxmlformats.org/officeDocument/2006/relationships/chart" Target="../charts/chart18.xml"/><Relationship Id="rId4" Type="http://schemas.openxmlformats.org/officeDocument/2006/relationships/chart" Target="../charts/chart3.xml"/><Relationship Id="rId9" Type="http://schemas.openxmlformats.org/officeDocument/2006/relationships/chart" Target="../charts/chart8.xml"/><Relationship Id="rId14" Type="http://schemas.openxmlformats.org/officeDocument/2006/relationships/chart" Target="../charts/char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250" y="9655"/>
            <a:ext cx="9124950" cy="6845934"/>
            <a:chOff x="19250" y="9655"/>
            <a:chExt cx="9124950" cy="6845934"/>
          </a:xfrm>
        </p:grpSpPr>
        <p:pic>
          <p:nvPicPr>
            <p:cNvPr id="3" name="object 3"/>
            <p:cNvPicPr/>
            <p:nvPr/>
          </p:nvPicPr>
          <p:blipFill>
            <a:blip r:embed="rId2" cstate="print"/>
            <a:stretch>
              <a:fillRect/>
            </a:stretch>
          </p:blipFill>
          <p:spPr>
            <a:xfrm>
              <a:off x="19250" y="9655"/>
              <a:ext cx="9124696" cy="6845934"/>
            </a:xfrm>
            <a:prstGeom prst="rect">
              <a:avLst/>
            </a:prstGeom>
          </p:spPr>
        </p:pic>
        <p:sp>
          <p:nvSpPr>
            <p:cNvPr id="4" name="object 4"/>
            <p:cNvSpPr/>
            <p:nvPr/>
          </p:nvSpPr>
          <p:spPr>
            <a:xfrm>
              <a:off x="443255" y="2002688"/>
              <a:ext cx="3206750" cy="4558665"/>
            </a:xfrm>
            <a:custGeom>
              <a:avLst/>
              <a:gdLst/>
              <a:ahLst/>
              <a:cxnLst/>
              <a:rect l="l" t="t" r="r" b="b"/>
              <a:pathLst>
                <a:path w="3206750" h="4558665">
                  <a:moveTo>
                    <a:pt x="3206623" y="0"/>
                  </a:moveTo>
                  <a:lnTo>
                    <a:pt x="0" y="0"/>
                  </a:lnTo>
                  <a:lnTo>
                    <a:pt x="0" y="4558538"/>
                  </a:lnTo>
                  <a:lnTo>
                    <a:pt x="3206623" y="4558538"/>
                  </a:lnTo>
                  <a:lnTo>
                    <a:pt x="3206623" y="0"/>
                  </a:lnTo>
                  <a:close/>
                </a:path>
              </a:pathLst>
            </a:custGeom>
            <a:solidFill>
              <a:srgbClr val="FFFFFF">
                <a:alpha val="54116"/>
              </a:srgbClr>
            </a:solidFill>
          </p:spPr>
          <p:txBody>
            <a:bodyPr wrap="square" lIns="0" tIns="0" rIns="0" bIns="0" rtlCol="0"/>
            <a:lstStyle/>
            <a:p>
              <a:endParaRPr/>
            </a:p>
          </p:txBody>
        </p:sp>
        <p:pic>
          <p:nvPicPr>
            <p:cNvPr id="5" name="object 5"/>
            <p:cNvPicPr/>
            <p:nvPr/>
          </p:nvPicPr>
          <p:blipFill>
            <a:blip r:embed="rId3" cstate="print"/>
            <a:stretch>
              <a:fillRect/>
            </a:stretch>
          </p:blipFill>
          <p:spPr>
            <a:xfrm>
              <a:off x="633476" y="2457234"/>
              <a:ext cx="2826258" cy="1227543"/>
            </a:xfrm>
            <a:prstGeom prst="rect">
              <a:avLst/>
            </a:prstGeom>
          </p:spPr>
        </p:pic>
      </p:grpSp>
      <p:sp>
        <p:nvSpPr>
          <p:cNvPr id="6" name="object 6"/>
          <p:cNvSpPr txBox="1"/>
          <p:nvPr/>
        </p:nvSpPr>
        <p:spPr>
          <a:xfrm>
            <a:off x="443255" y="2002688"/>
            <a:ext cx="3206750" cy="4558665"/>
          </a:xfrm>
          <a:prstGeom prst="rect">
            <a:avLst/>
          </a:prstGeom>
        </p:spPr>
        <p:txBody>
          <a:bodyPr vert="horz" wrap="square" lIns="0" tIns="0" rIns="0" bIns="0" rtlCol="0">
            <a:spAutoFit/>
          </a:bodyPr>
          <a:lstStyle/>
          <a:p>
            <a:pPr>
              <a:lnSpc>
                <a:spcPct val="100000"/>
              </a:lnSpc>
            </a:pPr>
            <a:endParaRPr sz="3700">
              <a:latin typeface="Times New Roman"/>
              <a:cs typeface="Times New Roman"/>
            </a:endParaRPr>
          </a:p>
          <a:p>
            <a:pPr>
              <a:lnSpc>
                <a:spcPct val="100000"/>
              </a:lnSpc>
            </a:pPr>
            <a:endParaRPr sz="3700">
              <a:latin typeface="Times New Roman"/>
              <a:cs typeface="Times New Roman"/>
            </a:endParaRPr>
          </a:p>
          <a:p>
            <a:pPr>
              <a:lnSpc>
                <a:spcPct val="100000"/>
              </a:lnSpc>
            </a:pPr>
            <a:endParaRPr sz="3700">
              <a:latin typeface="Times New Roman"/>
              <a:cs typeface="Times New Roman"/>
            </a:endParaRPr>
          </a:p>
          <a:p>
            <a:pPr>
              <a:lnSpc>
                <a:spcPct val="100000"/>
              </a:lnSpc>
              <a:spcBef>
                <a:spcPts val="15"/>
              </a:spcBef>
            </a:pPr>
            <a:endParaRPr sz="4050">
              <a:latin typeface="Times New Roman"/>
              <a:cs typeface="Times New Roman"/>
            </a:endParaRPr>
          </a:p>
          <a:p>
            <a:pPr marL="345440" marR="332105" indent="-4445" algn="ctr">
              <a:lnSpc>
                <a:spcPct val="100000"/>
              </a:lnSpc>
            </a:pPr>
            <a:r>
              <a:rPr sz="3200" spc="-15" dirty="0">
                <a:solidFill>
                  <a:srgbClr val="404040"/>
                </a:solidFill>
                <a:latin typeface="Trebuchet MS"/>
                <a:cs typeface="Trebuchet MS"/>
              </a:rPr>
              <a:t>PORTFOLIO </a:t>
            </a:r>
            <a:r>
              <a:rPr sz="3200" spc="-10" dirty="0">
                <a:solidFill>
                  <a:srgbClr val="404040"/>
                </a:solidFill>
                <a:latin typeface="Trebuchet MS"/>
                <a:cs typeface="Trebuchet MS"/>
              </a:rPr>
              <a:t> </a:t>
            </a:r>
            <a:r>
              <a:rPr sz="3200" spc="-5" dirty="0">
                <a:solidFill>
                  <a:srgbClr val="404040"/>
                </a:solidFill>
                <a:latin typeface="Trebuchet MS"/>
                <a:cs typeface="Trebuchet MS"/>
              </a:rPr>
              <a:t>M</a:t>
            </a:r>
            <a:r>
              <a:rPr sz="3200" spc="-15" dirty="0">
                <a:solidFill>
                  <a:srgbClr val="404040"/>
                </a:solidFill>
                <a:latin typeface="Trebuchet MS"/>
                <a:cs typeface="Trebuchet MS"/>
              </a:rPr>
              <a:t>A</a:t>
            </a:r>
            <a:r>
              <a:rPr sz="3200" spc="-5" dirty="0">
                <a:solidFill>
                  <a:srgbClr val="404040"/>
                </a:solidFill>
                <a:latin typeface="Trebuchet MS"/>
                <a:cs typeface="Trebuchet MS"/>
              </a:rPr>
              <a:t>N</a:t>
            </a:r>
            <a:r>
              <a:rPr sz="3200" spc="-15" dirty="0">
                <a:solidFill>
                  <a:srgbClr val="404040"/>
                </a:solidFill>
                <a:latin typeface="Trebuchet MS"/>
                <a:cs typeface="Trebuchet MS"/>
              </a:rPr>
              <a:t>A</a:t>
            </a:r>
            <a:r>
              <a:rPr sz="3200" spc="-5" dirty="0">
                <a:solidFill>
                  <a:srgbClr val="404040"/>
                </a:solidFill>
                <a:latin typeface="Trebuchet MS"/>
                <a:cs typeface="Trebuchet MS"/>
              </a:rPr>
              <a:t>GEMENT  </a:t>
            </a:r>
            <a:r>
              <a:rPr sz="3200" spc="-25" dirty="0">
                <a:solidFill>
                  <a:srgbClr val="404040"/>
                </a:solidFill>
                <a:latin typeface="Trebuchet MS"/>
                <a:cs typeface="Trebuchet MS"/>
              </a:rPr>
              <a:t>SERVICES</a:t>
            </a:r>
            <a:endParaRPr sz="3200">
              <a:latin typeface="Trebuchet MS"/>
              <a:cs typeface="Trebuchet MS"/>
            </a:endParaRPr>
          </a:p>
        </p:txBody>
      </p:sp>
      <p:sp>
        <p:nvSpPr>
          <p:cNvPr id="7" name="object 7"/>
          <p:cNvSpPr txBox="1"/>
          <p:nvPr/>
        </p:nvSpPr>
        <p:spPr>
          <a:xfrm>
            <a:off x="3330321" y="6470700"/>
            <a:ext cx="2461895"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7E7E7E"/>
                </a:solidFill>
                <a:latin typeface="Trebuchet MS"/>
                <a:cs typeface="Trebuchet MS"/>
              </a:rPr>
              <a:t>Private</a:t>
            </a:r>
            <a:r>
              <a:rPr sz="1000" dirty="0">
                <a:solidFill>
                  <a:srgbClr val="7E7E7E"/>
                </a:solidFill>
                <a:latin typeface="Trebuchet MS"/>
                <a:cs typeface="Trebuchet MS"/>
              </a:rPr>
              <a:t> </a:t>
            </a:r>
            <a:r>
              <a:rPr sz="1000" spc="-5" dirty="0">
                <a:solidFill>
                  <a:srgbClr val="7E7E7E"/>
                </a:solidFill>
                <a:latin typeface="Trebuchet MS"/>
                <a:cs typeface="Trebuchet MS"/>
              </a:rPr>
              <a:t>&amp;</a:t>
            </a:r>
            <a:r>
              <a:rPr sz="1000" spc="-20" dirty="0">
                <a:solidFill>
                  <a:srgbClr val="7E7E7E"/>
                </a:solidFill>
                <a:latin typeface="Trebuchet MS"/>
                <a:cs typeface="Trebuchet MS"/>
              </a:rPr>
              <a:t> </a:t>
            </a:r>
            <a:r>
              <a:rPr sz="1000" spc="-5" dirty="0">
                <a:solidFill>
                  <a:srgbClr val="7E7E7E"/>
                </a:solidFill>
                <a:latin typeface="Trebuchet MS"/>
                <a:cs typeface="Trebuchet MS"/>
              </a:rPr>
              <a:t>Confidential,</a:t>
            </a:r>
            <a:r>
              <a:rPr sz="1000" spc="35" dirty="0">
                <a:solidFill>
                  <a:srgbClr val="7E7E7E"/>
                </a:solidFill>
                <a:latin typeface="Trebuchet MS"/>
                <a:cs typeface="Trebuchet MS"/>
              </a:rPr>
              <a:t> </a:t>
            </a:r>
            <a:r>
              <a:rPr sz="1000" spc="-5" dirty="0">
                <a:solidFill>
                  <a:srgbClr val="7E7E7E"/>
                </a:solidFill>
                <a:latin typeface="Trebuchet MS"/>
                <a:cs typeface="Trebuchet MS"/>
              </a:rPr>
              <a:t>Not</a:t>
            </a:r>
            <a:r>
              <a:rPr sz="1000" spc="-15" dirty="0">
                <a:solidFill>
                  <a:srgbClr val="7E7E7E"/>
                </a:solidFill>
                <a:latin typeface="Trebuchet MS"/>
                <a:cs typeface="Trebuchet MS"/>
              </a:rPr>
              <a:t> </a:t>
            </a:r>
            <a:r>
              <a:rPr sz="1000" spc="-5" dirty="0">
                <a:solidFill>
                  <a:srgbClr val="7E7E7E"/>
                </a:solidFill>
                <a:latin typeface="Trebuchet MS"/>
                <a:cs typeface="Trebuchet MS"/>
              </a:rPr>
              <a:t>For</a:t>
            </a:r>
            <a:r>
              <a:rPr sz="1000" spc="-20" dirty="0">
                <a:solidFill>
                  <a:srgbClr val="7E7E7E"/>
                </a:solidFill>
                <a:latin typeface="Trebuchet MS"/>
                <a:cs typeface="Trebuchet MS"/>
              </a:rPr>
              <a:t> </a:t>
            </a:r>
            <a:r>
              <a:rPr sz="1000" spc="-5" dirty="0">
                <a:solidFill>
                  <a:srgbClr val="7E7E7E"/>
                </a:solidFill>
                <a:latin typeface="Trebuchet MS"/>
                <a:cs typeface="Trebuchet MS"/>
              </a:rPr>
              <a:t>Circulation</a:t>
            </a:r>
            <a:endParaRPr sz="1000">
              <a:latin typeface="Trebuchet MS"/>
              <a:cs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p:nvPr/>
        </p:nvSpPr>
        <p:spPr>
          <a:xfrm>
            <a:off x="543560" y="4373022"/>
            <a:ext cx="5552440" cy="351378"/>
          </a:xfrm>
          <a:prstGeom prst="rect">
            <a:avLst/>
          </a:prstGeom>
        </p:spPr>
        <p:txBody>
          <a:bodyPr vert="horz" wrap="square" lIns="0" tIns="12700" rIns="0" bIns="0" rtlCol="0">
            <a:spAutoFit/>
          </a:bodyPr>
          <a:lstStyle/>
          <a:p>
            <a:pPr marL="12700" marR="5080">
              <a:lnSpc>
                <a:spcPct val="100000"/>
              </a:lnSpc>
              <a:spcBef>
                <a:spcPts val="100"/>
              </a:spcBef>
            </a:pPr>
            <a:r>
              <a:rPr sz="1100" b="1" spc="-5" dirty="0">
                <a:latin typeface="Trebuchet MS"/>
                <a:cs typeface="Trebuchet MS"/>
              </a:rPr>
              <a:t>Returns</a:t>
            </a:r>
            <a:r>
              <a:rPr sz="1100" b="1" spc="15" dirty="0">
                <a:latin typeface="Trebuchet MS"/>
                <a:cs typeface="Trebuchet MS"/>
              </a:rPr>
              <a:t> </a:t>
            </a:r>
            <a:r>
              <a:rPr sz="1100" b="1" spc="-5" dirty="0">
                <a:latin typeface="Trebuchet MS"/>
                <a:cs typeface="Trebuchet MS"/>
              </a:rPr>
              <a:t>over </a:t>
            </a:r>
            <a:r>
              <a:rPr sz="1100" b="1" dirty="0">
                <a:latin typeface="Trebuchet MS"/>
                <a:cs typeface="Trebuchet MS"/>
              </a:rPr>
              <a:t>1</a:t>
            </a:r>
            <a:r>
              <a:rPr sz="1100" b="1" spc="10" dirty="0">
                <a:latin typeface="Trebuchet MS"/>
                <a:cs typeface="Trebuchet MS"/>
              </a:rPr>
              <a:t> </a:t>
            </a:r>
            <a:r>
              <a:rPr sz="1100" b="1" spc="-10" dirty="0">
                <a:latin typeface="Trebuchet MS"/>
                <a:cs typeface="Trebuchet MS"/>
              </a:rPr>
              <a:t>year</a:t>
            </a:r>
            <a:r>
              <a:rPr sz="1100" b="1" spc="5" dirty="0">
                <a:latin typeface="Trebuchet MS"/>
                <a:cs typeface="Trebuchet MS"/>
              </a:rPr>
              <a:t> </a:t>
            </a:r>
            <a:r>
              <a:rPr sz="1100" b="1" spc="-5" dirty="0">
                <a:latin typeface="Trebuchet MS"/>
                <a:cs typeface="Trebuchet MS"/>
              </a:rPr>
              <a:t>period</a:t>
            </a:r>
            <a:r>
              <a:rPr sz="1100" b="1" spc="15" dirty="0">
                <a:latin typeface="Trebuchet MS"/>
                <a:cs typeface="Trebuchet MS"/>
              </a:rPr>
              <a:t> </a:t>
            </a:r>
            <a:r>
              <a:rPr sz="1100" b="1" spc="-5" dirty="0">
                <a:latin typeface="Trebuchet MS"/>
                <a:cs typeface="Trebuchet MS"/>
              </a:rPr>
              <a:t>are</a:t>
            </a:r>
            <a:r>
              <a:rPr sz="1100" b="1" dirty="0">
                <a:latin typeface="Trebuchet MS"/>
                <a:cs typeface="Trebuchet MS"/>
              </a:rPr>
              <a:t> </a:t>
            </a:r>
            <a:r>
              <a:rPr sz="1100" b="1" spc="-10" dirty="0">
                <a:latin typeface="Trebuchet MS"/>
                <a:cs typeface="Trebuchet MS"/>
              </a:rPr>
              <a:t>annualized</a:t>
            </a:r>
            <a:r>
              <a:rPr sz="1100" b="1" spc="40" dirty="0">
                <a:latin typeface="Trebuchet MS"/>
                <a:cs typeface="Trebuchet MS"/>
              </a:rPr>
              <a:t> </a:t>
            </a:r>
            <a:r>
              <a:rPr sz="1100" b="1" spc="-5" dirty="0">
                <a:latin typeface="Trebuchet MS"/>
                <a:cs typeface="Trebuchet MS"/>
              </a:rPr>
              <a:t>and</a:t>
            </a:r>
            <a:r>
              <a:rPr sz="1100" b="1" spc="15" dirty="0">
                <a:latin typeface="Trebuchet MS"/>
                <a:cs typeface="Trebuchet MS"/>
              </a:rPr>
              <a:t> </a:t>
            </a:r>
            <a:r>
              <a:rPr sz="1100" b="1" spc="-5" dirty="0">
                <a:latin typeface="Trebuchet MS"/>
                <a:cs typeface="Trebuchet MS"/>
              </a:rPr>
              <a:t>adjusted</a:t>
            </a:r>
            <a:r>
              <a:rPr sz="1100" b="1" spc="10" dirty="0">
                <a:latin typeface="Trebuchet MS"/>
                <a:cs typeface="Trebuchet MS"/>
              </a:rPr>
              <a:t> </a:t>
            </a:r>
            <a:r>
              <a:rPr sz="1100" b="1" dirty="0">
                <a:latin typeface="Trebuchet MS"/>
                <a:cs typeface="Trebuchet MS"/>
              </a:rPr>
              <a:t>for </a:t>
            </a:r>
            <a:r>
              <a:rPr sz="1100" b="1" spc="-5" dirty="0">
                <a:latin typeface="Trebuchet MS"/>
                <a:cs typeface="Trebuchet MS"/>
              </a:rPr>
              <a:t>inflows/outflows. </a:t>
            </a:r>
            <a:br>
              <a:rPr lang="en-US" sz="1100" b="1" spc="-5" dirty="0">
                <a:latin typeface="Trebuchet MS"/>
                <a:cs typeface="Trebuchet MS"/>
              </a:rPr>
            </a:br>
            <a:r>
              <a:rPr sz="1100" b="1" spc="-350" dirty="0">
                <a:latin typeface="Trebuchet MS"/>
                <a:cs typeface="Trebuchet MS"/>
              </a:rPr>
              <a:t> </a:t>
            </a:r>
            <a:r>
              <a:rPr sz="1100" b="1" spc="-5" dirty="0">
                <a:latin typeface="Trebuchet MS"/>
                <a:cs typeface="Trebuchet MS"/>
              </a:rPr>
              <a:t>Report</a:t>
            </a:r>
            <a:r>
              <a:rPr sz="1100" b="1" spc="5" dirty="0">
                <a:latin typeface="Trebuchet MS"/>
                <a:cs typeface="Trebuchet MS"/>
              </a:rPr>
              <a:t> </a:t>
            </a:r>
            <a:r>
              <a:rPr sz="1100" b="1" spc="-5" dirty="0">
                <a:latin typeface="Trebuchet MS"/>
                <a:cs typeface="Trebuchet MS"/>
              </a:rPr>
              <a:t>Options </a:t>
            </a:r>
            <a:r>
              <a:rPr sz="1100" b="1" dirty="0">
                <a:latin typeface="Trebuchet MS"/>
                <a:cs typeface="Trebuchet MS"/>
              </a:rPr>
              <a:t>:</a:t>
            </a:r>
            <a:r>
              <a:rPr sz="1100" b="1" spc="-75" dirty="0">
                <a:latin typeface="Trebuchet MS"/>
                <a:cs typeface="Trebuchet MS"/>
              </a:rPr>
              <a:t> </a:t>
            </a:r>
            <a:r>
              <a:rPr sz="1100" b="1" spc="-5" dirty="0">
                <a:latin typeface="Trebuchet MS"/>
                <a:cs typeface="Trebuchet MS"/>
              </a:rPr>
              <a:t>After </a:t>
            </a:r>
            <a:r>
              <a:rPr sz="1100" b="1" spc="-10" dirty="0">
                <a:latin typeface="Trebuchet MS"/>
                <a:cs typeface="Trebuchet MS"/>
              </a:rPr>
              <a:t>Expenses</a:t>
            </a:r>
            <a:r>
              <a:rPr sz="1100" b="1" spc="20" dirty="0">
                <a:latin typeface="Trebuchet MS"/>
                <a:cs typeface="Trebuchet MS"/>
              </a:rPr>
              <a:t> </a:t>
            </a:r>
            <a:r>
              <a:rPr sz="1100" b="1" dirty="0">
                <a:latin typeface="Trebuchet MS"/>
                <a:cs typeface="Trebuchet MS"/>
              </a:rPr>
              <a:t>,</a:t>
            </a:r>
            <a:r>
              <a:rPr sz="1100" b="1" spc="-25" dirty="0">
                <a:latin typeface="Trebuchet MS"/>
                <a:cs typeface="Trebuchet MS"/>
              </a:rPr>
              <a:t> </a:t>
            </a:r>
            <a:r>
              <a:rPr sz="1100" b="1" spc="-5" dirty="0">
                <a:latin typeface="Trebuchet MS"/>
                <a:cs typeface="Trebuchet MS"/>
              </a:rPr>
              <a:t>TWRR</a:t>
            </a:r>
            <a:r>
              <a:rPr sz="1100" b="1" spc="30" dirty="0">
                <a:latin typeface="Trebuchet MS"/>
                <a:cs typeface="Trebuchet MS"/>
              </a:rPr>
              <a:t> </a:t>
            </a:r>
            <a:r>
              <a:rPr sz="1100" b="1" dirty="0">
                <a:latin typeface="Trebuchet MS"/>
                <a:cs typeface="Trebuchet MS"/>
              </a:rPr>
              <a:t>-</a:t>
            </a:r>
            <a:r>
              <a:rPr sz="1100" b="1" spc="-15" dirty="0">
                <a:latin typeface="Trebuchet MS"/>
                <a:cs typeface="Trebuchet MS"/>
              </a:rPr>
              <a:t> </a:t>
            </a:r>
            <a:r>
              <a:rPr sz="1100" b="1" spc="-5" dirty="0">
                <a:latin typeface="Trebuchet MS"/>
                <a:cs typeface="Trebuchet MS"/>
              </a:rPr>
              <a:t>Daily</a:t>
            </a:r>
            <a:r>
              <a:rPr sz="1100" b="1" spc="10" dirty="0">
                <a:latin typeface="Trebuchet MS"/>
                <a:cs typeface="Trebuchet MS"/>
              </a:rPr>
              <a:t> </a:t>
            </a:r>
            <a:r>
              <a:rPr sz="1100" b="1" spc="-15" dirty="0">
                <a:latin typeface="Trebuchet MS"/>
                <a:cs typeface="Trebuchet MS"/>
              </a:rPr>
              <a:t>Valuation</a:t>
            </a:r>
            <a:endParaRPr sz="1100" dirty="0">
              <a:latin typeface="Trebuchet MS"/>
              <a:cs typeface="Trebuchet MS"/>
            </a:endParaRPr>
          </a:p>
        </p:txBody>
      </p:sp>
      <p:sp>
        <p:nvSpPr>
          <p:cNvPr id="3" name="object 3"/>
          <p:cNvSpPr txBox="1">
            <a:spLocks noGrp="1"/>
          </p:cNvSpPr>
          <p:nvPr>
            <p:ph type="title"/>
          </p:nvPr>
        </p:nvSpPr>
        <p:spPr>
          <a:xfrm>
            <a:off x="533400" y="492125"/>
            <a:ext cx="7772400" cy="422275"/>
          </a:xfrm>
          <a:prstGeom prst="rect">
            <a:avLst/>
          </a:prstGeom>
        </p:spPr>
        <p:txBody>
          <a:bodyPr vert="horz" wrap="square" lIns="0" tIns="12700" rIns="0" bIns="0" rtlCol="0">
            <a:spAutoFit/>
          </a:bodyPr>
          <a:lstStyle/>
          <a:p>
            <a:pPr marL="12700" algn="ctr">
              <a:lnSpc>
                <a:spcPct val="100000"/>
              </a:lnSpc>
              <a:spcBef>
                <a:spcPts val="100"/>
              </a:spcBef>
            </a:pPr>
            <a:r>
              <a:rPr sz="2600" spc="-45" dirty="0"/>
              <a:t> </a:t>
            </a:r>
            <a:r>
              <a:rPr sz="2600" spc="-15" dirty="0"/>
              <a:t>Performance</a:t>
            </a:r>
            <a:endParaRPr sz="2600" dirty="0"/>
          </a:p>
        </p:txBody>
      </p:sp>
      <p:sp>
        <p:nvSpPr>
          <p:cNvPr id="9" name="object 9"/>
          <p:cNvSpPr txBox="1">
            <a:spLocks noGrp="1"/>
          </p:cNvSpPr>
          <p:nvPr>
            <p:ph type="sldNum" sz="quarter" idx="7"/>
          </p:nvPr>
        </p:nvSpPr>
        <p:spPr>
          <a:prstGeom prst="rect">
            <a:avLst/>
          </a:prstGeom>
        </p:spPr>
        <p:txBody>
          <a:bodyPr vert="horz" wrap="square" lIns="0" tIns="50800" rIns="0" bIns="0" rtlCol="0">
            <a:spAutoFit/>
          </a:bodyPr>
          <a:lstStyle/>
          <a:p>
            <a:pPr marL="38100">
              <a:lnSpc>
                <a:spcPct val="100000"/>
              </a:lnSpc>
              <a:spcBef>
                <a:spcPts val="400"/>
              </a:spcBef>
            </a:pPr>
            <a:fld id="{81D60167-4931-47E6-BA6A-407CBD079E47}" type="slidenum">
              <a:rPr spc="-5" dirty="0"/>
              <a:t>10</a:t>
            </a:fld>
            <a:endParaRPr spc="-5" dirty="0"/>
          </a:p>
        </p:txBody>
      </p:sp>
      <p:graphicFrame>
        <p:nvGraphicFramePr>
          <p:cNvPr id="4" name="Table 3">
            <a:extLst>
              <a:ext uri="{FF2B5EF4-FFF2-40B4-BE49-F238E27FC236}">
                <a16:creationId xmlns:a16="http://schemas.microsoft.com/office/drawing/2014/main" id="{77C4EA54-365A-1EBA-188C-9F5717C51A57}"/>
              </a:ext>
            </a:extLst>
          </p:cNvPr>
          <p:cNvGraphicFramePr>
            <a:graphicFrameLocks noGrp="1"/>
          </p:cNvGraphicFramePr>
          <p:nvPr>
            <p:extLst>
              <p:ext uri="{D42A27DB-BD31-4B8C-83A1-F6EECF244321}">
                <p14:modId xmlns:p14="http://schemas.microsoft.com/office/powerpoint/2010/main" val="291496255"/>
              </p:ext>
            </p:extLst>
          </p:nvPr>
        </p:nvGraphicFramePr>
        <p:xfrm>
          <a:off x="533401" y="1222183"/>
          <a:ext cx="8229599" cy="3071976"/>
        </p:xfrm>
        <a:graphic>
          <a:graphicData uri="http://schemas.openxmlformats.org/drawingml/2006/table">
            <a:tbl>
              <a:tblPr/>
              <a:tblGrid>
                <a:gridCol w="1218421">
                  <a:extLst>
                    <a:ext uri="{9D8B030D-6E8A-4147-A177-3AD203B41FA5}">
                      <a16:colId xmlns:a16="http://schemas.microsoft.com/office/drawing/2014/main" val="373871443"/>
                    </a:ext>
                  </a:extLst>
                </a:gridCol>
                <a:gridCol w="1143126">
                  <a:extLst>
                    <a:ext uri="{9D8B030D-6E8A-4147-A177-3AD203B41FA5}">
                      <a16:colId xmlns:a16="http://schemas.microsoft.com/office/drawing/2014/main" val="3358039768"/>
                    </a:ext>
                  </a:extLst>
                </a:gridCol>
                <a:gridCol w="990709">
                  <a:extLst>
                    <a:ext uri="{9D8B030D-6E8A-4147-A177-3AD203B41FA5}">
                      <a16:colId xmlns:a16="http://schemas.microsoft.com/office/drawing/2014/main" val="3567992751"/>
                    </a:ext>
                  </a:extLst>
                </a:gridCol>
                <a:gridCol w="686343">
                  <a:extLst>
                    <a:ext uri="{9D8B030D-6E8A-4147-A177-3AD203B41FA5}">
                      <a16:colId xmlns:a16="http://schemas.microsoft.com/office/drawing/2014/main" val="1994979197"/>
                    </a:ext>
                  </a:extLst>
                </a:gridCol>
                <a:gridCol w="1295078">
                  <a:extLst>
                    <a:ext uri="{9D8B030D-6E8A-4147-A177-3AD203B41FA5}">
                      <a16:colId xmlns:a16="http://schemas.microsoft.com/office/drawing/2014/main" val="4050390049"/>
                    </a:ext>
                  </a:extLst>
                </a:gridCol>
                <a:gridCol w="1066918">
                  <a:extLst>
                    <a:ext uri="{9D8B030D-6E8A-4147-A177-3AD203B41FA5}">
                      <a16:colId xmlns:a16="http://schemas.microsoft.com/office/drawing/2014/main" val="3220212087"/>
                    </a:ext>
                  </a:extLst>
                </a:gridCol>
                <a:gridCol w="1066918">
                  <a:extLst>
                    <a:ext uri="{9D8B030D-6E8A-4147-A177-3AD203B41FA5}">
                      <a16:colId xmlns:a16="http://schemas.microsoft.com/office/drawing/2014/main" val="1134229936"/>
                    </a:ext>
                  </a:extLst>
                </a:gridCol>
                <a:gridCol w="762086">
                  <a:extLst>
                    <a:ext uri="{9D8B030D-6E8A-4147-A177-3AD203B41FA5}">
                      <a16:colId xmlns:a16="http://schemas.microsoft.com/office/drawing/2014/main" val="1997830479"/>
                    </a:ext>
                  </a:extLst>
                </a:gridCol>
              </a:tblGrid>
              <a:tr h="302336">
                <a:tc gridSpan="4">
                  <a:txBody>
                    <a:bodyPr/>
                    <a:lstStyle/>
                    <a:p>
                      <a:pPr algn="ctr" fontAlgn="b"/>
                      <a:r>
                        <a:rPr lang="en-IN" sz="2000" b="1" i="0" u="none" strike="noStrike" dirty="0">
                          <a:solidFill>
                            <a:srgbClr val="6AA84F"/>
                          </a:solidFill>
                          <a:effectLst/>
                          <a:latin typeface="Calibri" panose="020F0502020204030204" pitchFamily="34" charset="0"/>
                        </a:rPr>
                        <a:t>Small &amp; Mid Cap Fund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7E1CD"/>
                    </a:solidFill>
                  </a:tcPr>
                </a:tc>
                <a:tc hMerge="1">
                  <a:txBody>
                    <a:bodyPr/>
                    <a:lstStyle/>
                    <a:p>
                      <a:endParaRPr lang="en-IN"/>
                    </a:p>
                  </a:txBody>
                  <a:tcPr/>
                </a:tc>
                <a:tc hMerge="1">
                  <a:txBody>
                    <a:bodyPr/>
                    <a:lstStyle/>
                    <a:p>
                      <a:endParaRPr lang="en-IN"/>
                    </a:p>
                  </a:txBody>
                  <a:tcPr/>
                </a:tc>
                <a:tc hMerge="1">
                  <a:txBody>
                    <a:bodyPr/>
                    <a:lstStyle/>
                    <a:p>
                      <a:endParaRPr lang="en-IN"/>
                    </a:p>
                  </a:txBody>
                  <a:tcPr/>
                </a:tc>
                <a:tc gridSpan="4">
                  <a:txBody>
                    <a:bodyPr/>
                    <a:lstStyle/>
                    <a:p>
                      <a:pPr algn="ctr" fontAlgn="b"/>
                      <a:r>
                        <a:rPr lang="en-IN" sz="2000" b="1" i="0" u="none" strike="noStrike" dirty="0">
                          <a:solidFill>
                            <a:srgbClr val="6AA84F"/>
                          </a:solidFill>
                          <a:effectLst/>
                          <a:latin typeface="Calibri" panose="020F0502020204030204" pitchFamily="34" charset="0"/>
                        </a:rPr>
                        <a:t>Large &amp; Mid Cap Fund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7E1CD"/>
                    </a:solidFill>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683580928"/>
                  </a:ext>
                </a:extLst>
              </a:tr>
              <a:tr h="302336">
                <a:tc gridSpan="4">
                  <a:txBody>
                    <a:bodyPr/>
                    <a:lstStyle/>
                    <a:p>
                      <a:pPr algn="ctr" fontAlgn="b"/>
                      <a:r>
                        <a:rPr lang="en-US" sz="2000" b="1" i="0" u="none" strike="noStrike">
                          <a:solidFill>
                            <a:srgbClr val="6AA84F"/>
                          </a:solidFill>
                          <a:effectLst/>
                          <a:latin typeface="Calibri" panose="020F0502020204030204" pitchFamily="34" charset="0"/>
                        </a:rPr>
                        <a:t>Green Lantern Capital Growth Fund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E1CD"/>
                    </a:solidFill>
                  </a:tcPr>
                </a:tc>
                <a:tc hMerge="1">
                  <a:txBody>
                    <a:bodyPr/>
                    <a:lstStyle/>
                    <a:p>
                      <a:endParaRPr lang="en-IN"/>
                    </a:p>
                  </a:txBody>
                  <a:tcPr/>
                </a:tc>
                <a:tc hMerge="1">
                  <a:txBody>
                    <a:bodyPr/>
                    <a:lstStyle/>
                    <a:p>
                      <a:endParaRPr lang="en-IN"/>
                    </a:p>
                  </a:txBody>
                  <a:tcPr/>
                </a:tc>
                <a:tc hMerge="1">
                  <a:txBody>
                    <a:bodyPr/>
                    <a:lstStyle/>
                    <a:p>
                      <a:endParaRPr lang="en-IN"/>
                    </a:p>
                  </a:txBody>
                  <a:tcPr/>
                </a:tc>
                <a:tc gridSpan="4">
                  <a:txBody>
                    <a:bodyPr/>
                    <a:lstStyle/>
                    <a:p>
                      <a:pPr algn="ctr" fontAlgn="b"/>
                      <a:r>
                        <a:rPr lang="en-US" sz="2000" b="1" i="0" u="none" strike="noStrike">
                          <a:solidFill>
                            <a:srgbClr val="6AA84F"/>
                          </a:solidFill>
                          <a:effectLst/>
                          <a:latin typeface="Calibri" panose="020F0502020204030204" pitchFamily="34" charset="0"/>
                        </a:rPr>
                        <a:t>Green Lantern Capital Alpha Fund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E1CD"/>
                    </a:solidFill>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567030164"/>
                  </a:ext>
                </a:extLst>
              </a:tr>
              <a:tr h="226733">
                <a:tc>
                  <a:txBody>
                    <a:bodyPr/>
                    <a:lstStyle/>
                    <a:p>
                      <a:pPr algn="ctr" rtl="0" fontAlgn="b"/>
                      <a:r>
                        <a:rPr lang="en-IN" sz="1300" b="1" i="0" u="none" strike="noStrike">
                          <a:solidFill>
                            <a:srgbClr val="000000"/>
                          </a:solidFill>
                          <a:effectLst/>
                          <a:latin typeface="Calibri" panose="020F0502020204030204" pitchFamily="34" charset="0"/>
                        </a:rPr>
                        <a:t>31-08-2025</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IN" sz="1300" b="1" i="0" u="none" strike="noStrike">
                          <a:solidFill>
                            <a:srgbClr val="000000"/>
                          </a:solidFill>
                          <a:effectLst/>
                          <a:latin typeface="Calibri" panose="020F0502020204030204" pitchFamily="34" charset="0"/>
                        </a:rPr>
                        <a:t>Portfolio</a:t>
                      </a:r>
                    </a:p>
                  </a:txBody>
                  <a:tcPr marL="9525" marR="9525" marT="9525"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7A8"/>
                    </a:solidFill>
                  </a:tcPr>
                </a:tc>
                <a:tc>
                  <a:txBody>
                    <a:bodyPr/>
                    <a:lstStyle/>
                    <a:p>
                      <a:pPr algn="ctr" rtl="0" fontAlgn="b"/>
                      <a:r>
                        <a:rPr lang="en-IN" sz="1300" b="1" i="0" u="none" strike="noStrike">
                          <a:solidFill>
                            <a:srgbClr val="000000"/>
                          </a:solidFill>
                          <a:effectLst/>
                          <a:latin typeface="Calibri" panose="020F0502020204030204" pitchFamily="34" charset="0"/>
                        </a:rPr>
                        <a:t>BSE 500 TRI</a:t>
                      </a:r>
                    </a:p>
                  </a:txBody>
                  <a:tcPr marL="9525" marR="9525" marT="9525"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IN" sz="1300" b="1" i="0" u="none" strike="noStrike">
                          <a:solidFill>
                            <a:srgbClr val="000000"/>
                          </a:solidFill>
                          <a:effectLst/>
                          <a:latin typeface="Calibri" panose="020F0502020204030204" pitchFamily="34" charset="0"/>
                        </a:rPr>
                        <a:t>O/P</a:t>
                      </a:r>
                    </a:p>
                  </a:txBody>
                  <a:tcPr marL="9525" marR="9525" marT="9525" marB="0" anchor="b">
                    <a:lnL w="635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IN" sz="1300" b="1" i="0" u="none" strike="noStrike">
                          <a:solidFill>
                            <a:srgbClr val="000000"/>
                          </a:solidFill>
                          <a:effectLst/>
                          <a:latin typeface="Calibri" panose="020F0502020204030204" pitchFamily="34" charset="0"/>
                        </a:rPr>
                        <a:t>31-08-2025</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IN" sz="1300" b="1" i="0" u="none" strike="noStrike">
                          <a:solidFill>
                            <a:srgbClr val="000000"/>
                          </a:solidFill>
                          <a:effectLst/>
                          <a:latin typeface="Calibri" panose="020F0502020204030204" pitchFamily="34" charset="0"/>
                        </a:rPr>
                        <a:t>Portfolio</a:t>
                      </a:r>
                    </a:p>
                  </a:txBody>
                  <a:tcPr marL="9525" marR="9525" marT="9525"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7A8"/>
                    </a:solidFill>
                  </a:tcPr>
                </a:tc>
                <a:tc>
                  <a:txBody>
                    <a:bodyPr/>
                    <a:lstStyle/>
                    <a:p>
                      <a:pPr algn="ctr" rtl="0" fontAlgn="b"/>
                      <a:r>
                        <a:rPr lang="en-IN" sz="1300" b="1" i="0" u="none" strike="noStrike">
                          <a:solidFill>
                            <a:srgbClr val="000000"/>
                          </a:solidFill>
                          <a:effectLst/>
                          <a:latin typeface="Calibri" panose="020F0502020204030204" pitchFamily="34" charset="0"/>
                        </a:rPr>
                        <a:t>BSE 500 TRI</a:t>
                      </a:r>
                    </a:p>
                  </a:txBody>
                  <a:tcPr marL="9525" marR="9525" marT="9525"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IN" sz="1300" b="1" i="0" u="none" strike="noStrike">
                          <a:solidFill>
                            <a:srgbClr val="000000"/>
                          </a:solidFill>
                          <a:effectLst/>
                          <a:latin typeface="Calibri" panose="020F0502020204030204" pitchFamily="34" charset="0"/>
                        </a:rPr>
                        <a:t>O/P</a:t>
                      </a:r>
                    </a:p>
                  </a:txBody>
                  <a:tcPr marL="9525" marR="9525" marT="9525" marB="0" anchor="b">
                    <a:lnL w="635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16644290"/>
                  </a:ext>
                </a:extLst>
              </a:tr>
              <a:tr h="209309">
                <a:tc>
                  <a:txBody>
                    <a:bodyPr/>
                    <a:lstStyle/>
                    <a:p>
                      <a:pPr algn="l" rtl="0" fontAlgn="ctr"/>
                      <a:r>
                        <a:rPr lang="en-IN" sz="1250" b="1" i="0" u="none" strike="noStrike">
                          <a:solidFill>
                            <a:srgbClr val="000000"/>
                          </a:solidFill>
                          <a:effectLst/>
                          <a:latin typeface="Calibri" panose="020F0502020204030204" pitchFamily="34" charset="0"/>
                        </a:rPr>
                        <a:t> 1 Month</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r>
                        <a:rPr lang="en-IN" sz="1300" b="0" i="0" u="none" strike="noStrike">
                          <a:solidFill>
                            <a:srgbClr val="000000"/>
                          </a:solidFill>
                          <a:effectLst/>
                          <a:latin typeface="Calibri" panose="020F0502020204030204" pitchFamily="34" charset="0"/>
                        </a:rPr>
                        <a:t>-2.17%</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fontAlgn="ctr"/>
                      <a:r>
                        <a:rPr lang="en-IN" sz="1300" b="0" i="0" u="none" strike="noStrike">
                          <a:solidFill>
                            <a:srgbClr val="000000"/>
                          </a:solidFill>
                          <a:effectLst/>
                          <a:latin typeface="Calibri" panose="020F0502020204030204" pitchFamily="34" charset="0"/>
                        </a:rPr>
                        <a:t>-1.75%</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r>
                        <a:rPr lang="en-IN" sz="1300" b="1" i="0" u="none" strike="noStrike">
                          <a:solidFill>
                            <a:srgbClr val="000000"/>
                          </a:solidFill>
                          <a:effectLst/>
                          <a:latin typeface="Calibri" panose="020F0502020204030204" pitchFamily="34" charset="0"/>
                        </a:rPr>
                        <a:t>-0.4%</a:t>
                      </a:r>
                    </a:p>
                  </a:txBody>
                  <a:tcPr marL="9525" marR="9525" marT="9525" marB="0" anchor="ctr">
                    <a:lnL w="635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rtl="0" fontAlgn="ctr"/>
                      <a:r>
                        <a:rPr lang="en-IN" sz="1250" b="1" i="0" u="none" strike="noStrike">
                          <a:solidFill>
                            <a:srgbClr val="000000"/>
                          </a:solidFill>
                          <a:effectLst/>
                          <a:latin typeface="Calibri" panose="020F0502020204030204" pitchFamily="34" charset="0"/>
                        </a:rPr>
                        <a:t> 1 Month</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ctr"/>
                      <a:r>
                        <a:rPr lang="en-IN" sz="1250" b="0" i="0" u="none" strike="noStrike">
                          <a:solidFill>
                            <a:srgbClr val="000000"/>
                          </a:solidFill>
                          <a:effectLst/>
                          <a:latin typeface="Calibri" panose="020F0502020204030204" pitchFamily="34" charset="0"/>
                        </a:rPr>
                        <a:t>-2.4%</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fontAlgn="ctr"/>
                      <a:r>
                        <a:rPr lang="en-IN" sz="1300" b="0" i="0" u="none" strike="noStrike">
                          <a:solidFill>
                            <a:srgbClr val="000000"/>
                          </a:solidFill>
                          <a:effectLst/>
                          <a:latin typeface="Calibri" panose="020F0502020204030204" pitchFamily="34" charset="0"/>
                        </a:rPr>
                        <a:t>-1.75%</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r>
                        <a:rPr lang="en-IN" sz="1300" b="1" i="0" u="none" strike="noStrike">
                          <a:solidFill>
                            <a:srgbClr val="000000"/>
                          </a:solidFill>
                          <a:effectLst/>
                          <a:latin typeface="Calibri" panose="020F0502020204030204" pitchFamily="34" charset="0"/>
                        </a:rPr>
                        <a:t>-0.6%</a:t>
                      </a:r>
                    </a:p>
                  </a:txBody>
                  <a:tcPr marL="9525" marR="9525" marT="9525" marB="0" anchor="ctr">
                    <a:lnL w="635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264413356"/>
                  </a:ext>
                </a:extLst>
              </a:tr>
              <a:tr h="240367">
                <a:tc>
                  <a:txBody>
                    <a:bodyPr/>
                    <a:lstStyle/>
                    <a:p>
                      <a:pPr algn="l" rtl="0" fontAlgn="ctr"/>
                      <a:r>
                        <a:rPr lang="en-IN" sz="1250" b="1" i="0" u="none" strike="noStrike">
                          <a:solidFill>
                            <a:srgbClr val="000000"/>
                          </a:solidFill>
                          <a:effectLst/>
                          <a:latin typeface="Calibri" panose="020F0502020204030204" pitchFamily="34" charset="0"/>
                        </a:rPr>
                        <a:t> 3 Months</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r>
                        <a:rPr lang="en-IN" sz="1300" b="0" i="0" u="none" strike="noStrike">
                          <a:solidFill>
                            <a:srgbClr val="000000"/>
                          </a:solidFill>
                          <a:effectLst/>
                          <a:latin typeface="Calibri" panose="020F0502020204030204" pitchFamily="34" charset="0"/>
                        </a:rPr>
                        <a:t>-3.05%</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fontAlgn="ctr"/>
                      <a:r>
                        <a:rPr lang="en-IN" sz="1300" b="0" i="0" u="none" strike="noStrike">
                          <a:solidFill>
                            <a:srgbClr val="000000"/>
                          </a:solidFill>
                          <a:effectLst/>
                          <a:latin typeface="Calibri" panose="020F0502020204030204" pitchFamily="34" charset="0"/>
                        </a:rPr>
                        <a:t>-0.89%</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r>
                        <a:rPr lang="en-IN" sz="1300" b="1" i="0" u="none" strike="noStrike">
                          <a:solidFill>
                            <a:srgbClr val="000000"/>
                          </a:solidFill>
                          <a:effectLst/>
                          <a:latin typeface="Calibri" panose="020F0502020204030204" pitchFamily="34" charset="0"/>
                        </a:rPr>
                        <a:t>-2.2%</a:t>
                      </a:r>
                    </a:p>
                  </a:txBody>
                  <a:tcPr marL="9525" marR="9525" marT="9525" marB="0" anchor="ctr">
                    <a:lnL w="635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rtl="0" fontAlgn="ctr"/>
                      <a:r>
                        <a:rPr lang="en-IN" sz="1250" b="1" i="0" u="none" strike="noStrike">
                          <a:solidFill>
                            <a:srgbClr val="000000"/>
                          </a:solidFill>
                          <a:effectLst/>
                          <a:latin typeface="Calibri" panose="020F0502020204030204" pitchFamily="34" charset="0"/>
                        </a:rPr>
                        <a:t> 3 Months</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ctr"/>
                      <a:r>
                        <a:rPr lang="en-IN" sz="1250" b="0" i="0" u="none" strike="noStrike">
                          <a:solidFill>
                            <a:srgbClr val="000000"/>
                          </a:solidFill>
                          <a:effectLst/>
                          <a:latin typeface="Calibri" panose="020F0502020204030204" pitchFamily="34" charset="0"/>
                        </a:rPr>
                        <a:t>-2.8%</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fontAlgn="ctr"/>
                      <a:r>
                        <a:rPr lang="en-IN" sz="1300" b="0" i="0" u="none" strike="noStrike">
                          <a:solidFill>
                            <a:srgbClr val="000000"/>
                          </a:solidFill>
                          <a:effectLst/>
                          <a:latin typeface="Calibri" panose="020F0502020204030204" pitchFamily="34" charset="0"/>
                        </a:rPr>
                        <a:t>-0.89%</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r>
                        <a:rPr lang="en-IN" sz="1300" b="1" i="0" u="none" strike="noStrike">
                          <a:solidFill>
                            <a:srgbClr val="000000"/>
                          </a:solidFill>
                          <a:effectLst/>
                          <a:latin typeface="Calibri" panose="020F0502020204030204" pitchFamily="34" charset="0"/>
                        </a:rPr>
                        <a:t>-1.9%</a:t>
                      </a:r>
                    </a:p>
                  </a:txBody>
                  <a:tcPr marL="9525" marR="9525" marT="9525" marB="0" anchor="ctr">
                    <a:lnL w="635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689145393"/>
                  </a:ext>
                </a:extLst>
              </a:tr>
              <a:tr h="216331">
                <a:tc>
                  <a:txBody>
                    <a:bodyPr/>
                    <a:lstStyle/>
                    <a:p>
                      <a:pPr algn="l" rtl="0" fontAlgn="ctr"/>
                      <a:r>
                        <a:rPr lang="en-IN" sz="1250" b="1" i="0" u="none" strike="noStrike">
                          <a:solidFill>
                            <a:srgbClr val="000000"/>
                          </a:solidFill>
                          <a:effectLst/>
                          <a:latin typeface="Calibri" panose="020F0502020204030204" pitchFamily="34" charset="0"/>
                        </a:rPr>
                        <a:t> 6 Months</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r>
                        <a:rPr lang="en-IN" sz="1300" b="0" i="0" u="none" strike="noStrike">
                          <a:solidFill>
                            <a:srgbClr val="000000"/>
                          </a:solidFill>
                          <a:effectLst/>
                          <a:latin typeface="Calibri" panose="020F0502020204030204" pitchFamily="34" charset="0"/>
                        </a:rPr>
                        <a:t>8.2%</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fontAlgn="ctr"/>
                      <a:r>
                        <a:rPr lang="en-IN" sz="1300" b="0" i="0" u="none" strike="noStrike">
                          <a:solidFill>
                            <a:srgbClr val="000000"/>
                          </a:solidFill>
                          <a:effectLst/>
                          <a:latin typeface="Calibri" panose="020F0502020204030204" pitchFamily="34" charset="0"/>
                        </a:rPr>
                        <a:t>13.6%</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r>
                        <a:rPr lang="en-IN" sz="1300" b="1" i="0" u="none" strike="noStrike">
                          <a:solidFill>
                            <a:srgbClr val="000000"/>
                          </a:solidFill>
                          <a:effectLst/>
                          <a:latin typeface="Calibri" panose="020F0502020204030204" pitchFamily="34" charset="0"/>
                        </a:rPr>
                        <a:t>-5.4%</a:t>
                      </a:r>
                    </a:p>
                  </a:txBody>
                  <a:tcPr marL="9525" marR="9525" marT="9525" marB="0" anchor="ctr">
                    <a:lnL w="635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rtl="0" fontAlgn="ctr"/>
                      <a:r>
                        <a:rPr lang="en-IN" sz="1250" b="1" i="0" u="none" strike="noStrike">
                          <a:solidFill>
                            <a:srgbClr val="000000"/>
                          </a:solidFill>
                          <a:effectLst/>
                          <a:latin typeface="Calibri" panose="020F0502020204030204" pitchFamily="34" charset="0"/>
                        </a:rPr>
                        <a:t> 6 Months</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ctr"/>
                      <a:r>
                        <a:rPr lang="en-IN" sz="1250" b="0" i="0" u="none" strike="noStrike">
                          <a:solidFill>
                            <a:srgbClr val="000000"/>
                          </a:solidFill>
                          <a:effectLst/>
                          <a:latin typeface="Calibri" panose="020F0502020204030204" pitchFamily="34" charset="0"/>
                        </a:rPr>
                        <a:t>11.4%</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fontAlgn="ctr"/>
                      <a:r>
                        <a:rPr lang="en-IN" sz="1300" b="0" i="0" u="none" strike="noStrike">
                          <a:solidFill>
                            <a:srgbClr val="000000"/>
                          </a:solidFill>
                          <a:effectLst/>
                          <a:latin typeface="Calibri" panose="020F0502020204030204" pitchFamily="34" charset="0"/>
                        </a:rPr>
                        <a:t>13.6%</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r>
                        <a:rPr lang="en-IN" sz="1300" b="1" i="0" u="none" strike="noStrike">
                          <a:solidFill>
                            <a:srgbClr val="000000"/>
                          </a:solidFill>
                          <a:effectLst/>
                          <a:latin typeface="Calibri" panose="020F0502020204030204" pitchFamily="34" charset="0"/>
                        </a:rPr>
                        <a:t>-2.2%</a:t>
                      </a:r>
                    </a:p>
                  </a:txBody>
                  <a:tcPr marL="9525" marR="9525" marT="9525" marB="0" anchor="ctr">
                    <a:lnL w="635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65773602"/>
                  </a:ext>
                </a:extLst>
              </a:tr>
              <a:tr h="240367">
                <a:tc>
                  <a:txBody>
                    <a:bodyPr/>
                    <a:lstStyle/>
                    <a:p>
                      <a:pPr algn="l" rtl="0" fontAlgn="ctr"/>
                      <a:r>
                        <a:rPr lang="en-IN" sz="1250" b="1" i="0" u="none" strike="noStrike">
                          <a:solidFill>
                            <a:srgbClr val="000000"/>
                          </a:solidFill>
                          <a:effectLst/>
                          <a:latin typeface="Calibri" panose="020F0502020204030204" pitchFamily="34" charset="0"/>
                        </a:rPr>
                        <a:t> 1 year</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r>
                        <a:rPr lang="en-IN" sz="1300" b="0" i="0" u="none" strike="noStrike">
                          <a:solidFill>
                            <a:srgbClr val="000000"/>
                          </a:solidFill>
                          <a:effectLst/>
                          <a:latin typeface="Calibri" panose="020F0502020204030204" pitchFamily="34" charset="0"/>
                        </a:rPr>
                        <a:t>-5.3%</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fontAlgn="ctr"/>
                      <a:r>
                        <a:rPr lang="en-IN" sz="1300" b="0" i="0" u="none" strike="noStrike">
                          <a:solidFill>
                            <a:srgbClr val="000000"/>
                          </a:solidFill>
                          <a:effectLst/>
                          <a:latin typeface="Calibri" panose="020F0502020204030204" pitchFamily="34" charset="0"/>
                        </a:rPr>
                        <a:t>-4.7%</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r>
                        <a:rPr lang="en-IN" sz="1300" b="1" i="0" u="none" strike="noStrike">
                          <a:solidFill>
                            <a:srgbClr val="000000"/>
                          </a:solidFill>
                          <a:effectLst/>
                          <a:latin typeface="Calibri" panose="020F0502020204030204" pitchFamily="34" charset="0"/>
                        </a:rPr>
                        <a:t>-0.6%</a:t>
                      </a:r>
                    </a:p>
                  </a:txBody>
                  <a:tcPr marL="9525" marR="9525" marT="9525" marB="0" anchor="ctr">
                    <a:lnL w="635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rtl="0" fontAlgn="ctr"/>
                      <a:r>
                        <a:rPr lang="en-IN" sz="1250" b="1" i="0" u="none" strike="noStrike">
                          <a:solidFill>
                            <a:srgbClr val="000000"/>
                          </a:solidFill>
                          <a:effectLst/>
                          <a:latin typeface="Calibri" panose="020F0502020204030204" pitchFamily="34" charset="0"/>
                        </a:rPr>
                        <a:t> 1 year</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ctr"/>
                      <a:r>
                        <a:rPr lang="en-IN" sz="1250" b="0" i="0" u="none" strike="noStrike">
                          <a:solidFill>
                            <a:srgbClr val="000000"/>
                          </a:solidFill>
                          <a:effectLst/>
                          <a:latin typeface="Calibri" panose="020F0502020204030204" pitchFamily="34" charset="0"/>
                        </a:rPr>
                        <a:t>-6.6%</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fontAlgn="ctr"/>
                      <a:r>
                        <a:rPr lang="en-IN" sz="1300" b="0" i="0" u="none" strike="noStrike">
                          <a:solidFill>
                            <a:srgbClr val="000000"/>
                          </a:solidFill>
                          <a:effectLst/>
                          <a:latin typeface="Calibri" panose="020F0502020204030204" pitchFamily="34" charset="0"/>
                        </a:rPr>
                        <a:t>-4.7%</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r>
                        <a:rPr lang="en-IN" sz="1300" b="1" i="0" u="none" strike="noStrike">
                          <a:solidFill>
                            <a:srgbClr val="000000"/>
                          </a:solidFill>
                          <a:effectLst/>
                          <a:latin typeface="Calibri" panose="020F0502020204030204" pitchFamily="34" charset="0"/>
                        </a:rPr>
                        <a:t>-1.9%</a:t>
                      </a:r>
                    </a:p>
                  </a:txBody>
                  <a:tcPr marL="9525" marR="9525" marT="9525" marB="0" anchor="ctr">
                    <a:lnL w="635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204893470"/>
                  </a:ext>
                </a:extLst>
              </a:tr>
              <a:tr h="240367">
                <a:tc>
                  <a:txBody>
                    <a:bodyPr/>
                    <a:lstStyle/>
                    <a:p>
                      <a:pPr algn="l" rtl="0" fontAlgn="ctr"/>
                      <a:r>
                        <a:rPr lang="en-IN" sz="1250" b="1" i="0" u="none" strike="noStrike">
                          <a:solidFill>
                            <a:srgbClr val="000000"/>
                          </a:solidFill>
                          <a:effectLst/>
                          <a:latin typeface="Calibri" panose="020F0502020204030204" pitchFamily="34" charset="0"/>
                        </a:rPr>
                        <a:t> 2 years</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r>
                        <a:rPr lang="en-IN" sz="1300" b="0" i="0" u="none" strike="noStrike">
                          <a:solidFill>
                            <a:srgbClr val="000000"/>
                          </a:solidFill>
                          <a:effectLst/>
                          <a:latin typeface="Calibri" panose="020F0502020204030204" pitchFamily="34" charset="0"/>
                        </a:rPr>
                        <a:t>36.9%</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fontAlgn="ctr"/>
                      <a:r>
                        <a:rPr lang="en-IN" sz="1300" b="0" i="0" u="none" strike="noStrike">
                          <a:solidFill>
                            <a:srgbClr val="000000"/>
                          </a:solidFill>
                          <a:effectLst/>
                          <a:latin typeface="Calibri" panose="020F0502020204030204" pitchFamily="34" charset="0"/>
                        </a:rPr>
                        <a:t>16.0%</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r>
                        <a:rPr lang="en-IN" sz="1300" b="1" i="0" u="none" strike="noStrike">
                          <a:solidFill>
                            <a:srgbClr val="000000"/>
                          </a:solidFill>
                          <a:effectLst/>
                          <a:latin typeface="Calibri" panose="020F0502020204030204" pitchFamily="34" charset="0"/>
                        </a:rPr>
                        <a:t>21.0%</a:t>
                      </a:r>
                    </a:p>
                  </a:txBody>
                  <a:tcPr marL="9525" marR="9525" marT="9525" marB="0" anchor="ctr">
                    <a:lnL w="635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rtl="0" fontAlgn="ctr"/>
                      <a:r>
                        <a:rPr lang="en-IN" sz="1250" b="1" i="0" u="none" strike="noStrike">
                          <a:solidFill>
                            <a:srgbClr val="000000"/>
                          </a:solidFill>
                          <a:effectLst/>
                          <a:latin typeface="Calibri" panose="020F0502020204030204" pitchFamily="34" charset="0"/>
                        </a:rPr>
                        <a:t> 2 years</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ctr"/>
                      <a:r>
                        <a:rPr lang="en-IN" sz="1250" b="0" i="0" u="none" strike="noStrike">
                          <a:solidFill>
                            <a:srgbClr val="000000"/>
                          </a:solidFill>
                          <a:effectLst/>
                          <a:latin typeface="Calibri" panose="020F0502020204030204" pitchFamily="34" charset="0"/>
                        </a:rPr>
                        <a:t>27.5%</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fontAlgn="ctr"/>
                      <a:r>
                        <a:rPr lang="en-IN" sz="1300" b="0" i="0" u="none" strike="noStrike">
                          <a:solidFill>
                            <a:srgbClr val="000000"/>
                          </a:solidFill>
                          <a:effectLst/>
                          <a:latin typeface="Calibri" panose="020F0502020204030204" pitchFamily="34" charset="0"/>
                        </a:rPr>
                        <a:t>16.0%</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r>
                        <a:rPr lang="en-IN" sz="1300" b="1" i="0" u="none" strike="noStrike">
                          <a:solidFill>
                            <a:srgbClr val="000000"/>
                          </a:solidFill>
                          <a:effectLst/>
                          <a:latin typeface="Calibri" panose="020F0502020204030204" pitchFamily="34" charset="0"/>
                        </a:rPr>
                        <a:t>11.5%</a:t>
                      </a:r>
                    </a:p>
                  </a:txBody>
                  <a:tcPr marL="9525" marR="9525" marT="9525" marB="0" anchor="ctr">
                    <a:lnL w="635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138137675"/>
                  </a:ext>
                </a:extLst>
              </a:tr>
              <a:tr h="240367">
                <a:tc>
                  <a:txBody>
                    <a:bodyPr/>
                    <a:lstStyle/>
                    <a:p>
                      <a:pPr algn="l" rtl="0" fontAlgn="ctr"/>
                      <a:r>
                        <a:rPr lang="en-IN" sz="1250" b="1" i="0" u="none" strike="noStrike">
                          <a:solidFill>
                            <a:srgbClr val="000000"/>
                          </a:solidFill>
                          <a:effectLst/>
                          <a:latin typeface="Calibri" panose="020F0502020204030204" pitchFamily="34" charset="0"/>
                        </a:rPr>
                        <a:t> 3 years</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fontAlgn="ctr"/>
                      <a:r>
                        <a:rPr lang="en-IN" sz="1300" b="1" i="0" u="none" strike="noStrike">
                          <a:solidFill>
                            <a:srgbClr val="000000"/>
                          </a:solidFill>
                          <a:effectLst/>
                          <a:latin typeface="Calibri" panose="020F0502020204030204" pitchFamily="34" charset="0"/>
                        </a:rPr>
                        <a:t>40.2%</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fontAlgn="ctr"/>
                      <a:r>
                        <a:rPr lang="en-IN" sz="1300" b="1" i="0" u="none" strike="noStrike">
                          <a:solidFill>
                            <a:srgbClr val="000000"/>
                          </a:solidFill>
                          <a:effectLst/>
                          <a:latin typeface="Calibri" panose="020F0502020204030204" pitchFamily="34" charset="0"/>
                        </a:rPr>
                        <a:t>14.4%</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fontAlgn="ctr"/>
                      <a:r>
                        <a:rPr lang="en-IN" sz="1300" b="1" i="0" u="none" strike="noStrike">
                          <a:solidFill>
                            <a:srgbClr val="000000"/>
                          </a:solidFill>
                          <a:effectLst/>
                          <a:latin typeface="Calibri" panose="020F0502020204030204" pitchFamily="34" charset="0"/>
                        </a:rPr>
                        <a:t>25.8%</a:t>
                      </a:r>
                    </a:p>
                  </a:txBody>
                  <a:tcPr marL="9525" marR="9525" marT="9525" marB="0" anchor="ctr">
                    <a:lnL w="635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l" rtl="0" fontAlgn="ctr"/>
                      <a:r>
                        <a:rPr lang="en-IN" sz="1250" b="1" i="0" u="none" strike="noStrike">
                          <a:solidFill>
                            <a:srgbClr val="000000"/>
                          </a:solidFill>
                          <a:effectLst/>
                          <a:latin typeface="Calibri" panose="020F0502020204030204" pitchFamily="34" charset="0"/>
                        </a:rPr>
                        <a:t> 3 years</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rtl="0" fontAlgn="ctr"/>
                      <a:r>
                        <a:rPr lang="en-IN" sz="1250" b="1" i="0" u="none" strike="noStrike">
                          <a:solidFill>
                            <a:srgbClr val="000000"/>
                          </a:solidFill>
                          <a:effectLst/>
                          <a:latin typeface="Calibri" panose="020F0502020204030204" pitchFamily="34" charset="0"/>
                        </a:rPr>
                        <a:t>29.4%</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fontAlgn="ctr"/>
                      <a:r>
                        <a:rPr lang="en-IN" sz="1300" b="1" i="0" u="none" strike="noStrike">
                          <a:solidFill>
                            <a:srgbClr val="000000"/>
                          </a:solidFill>
                          <a:effectLst/>
                          <a:latin typeface="Calibri" panose="020F0502020204030204" pitchFamily="34" charset="0"/>
                        </a:rPr>
                        <a:t>14.4%</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fontAlgn="ctr"/>
                      <a:r>
                        <a:rPr lang="en-IN" sz="1300" b="1" i="0" u="none" strike="noStrike">
                          <a:solidFill>
                            <a:srgbClr val="000000"/>
                          </a:solidFill>
                          <a:effectLst/>
                          <a:latin typeface="Calibri" panose="020F0502020204030204" pitchFamily="34" charset="0"/>
                        </a:rPr>
                        <a:t>15.0%</a:t>
                      </a:r>
                    </a:p>
                  </a:txBody>
                  <a:tcPr marL="9525" marR="9525" marT="9525" marB="0" anchor="ctr">
                    <a:lnL w="635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extLst>
                  <a:ext uri="{0D108BD9-81ED-4DB2-BD59-A6C34878D82A}">
                    <a16:rowId xmlns:a16="http://schemas.microsoft.com/office/drawing/2014/main" val="431442753"/>
                  </a:ext>
                </a:extLst>
              </a:tr>
              <a:tr h="209309">
                <a:tc>
                  <a:txBody>
                    <a:bodyPr/>
                    <a:lstStyle/>
                    <a:p>
                      <a:pPr algn="l" rtl="0" fontAlgn="ctr"/>
                      <a:r>
                        <a:rPr lang="en-IN" sz="1250" b="1" i="0" u="none" strike="noStrike">
                          <a:solidFill>
                            <a:srgbClr val="000000"/>
                          </a:solidFill>
                          <a:effectLst/>
                          <a:latin typeface="Calibri" panose="020F0502020204030204" pitchFamily="34" charset="0"/>
                        </a:rPr>
                        <a:t> 4 years</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fontAlgn="ctr"/>
                      <a:r>
                        <a:rPr lang="en-IN" sz="1300" b="1" i="0" u="none" strike="noStrike">
                          <a:solidFill>
                            <a:srgbClr val="000000"/>
                          </a:solidFill>
                          <a:effectLst/>
                          <a:latin typeface="Calibri" panose="020F0502020204030204" pitchFamily="34" charset="0"/>
                        </a:rPr>
                        <a:t>34.7%</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fontAlgn="ctr"/>
                      <a:r>
                        <a:rPr lang="en-IN" sz="1300" b="1" i="0" u="none" strike="noStrike">
                          <a:solidFill>
                            <a:srgbClr val="000000"/>
                          </a:solidFill>
                          <a:effectLst/>
                          <a:latin typeface="Calibri" panose="020F0502020204030204" pitchFamily="34" charset="0"/>
                        </a:rPr>
                        <a:t>12.5%</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fontAlgn="ctr"/>
                      <a:r>
                        <a:rPr lang="en-IN" sz="1300" b="1" i="0" u="none" strike="noStrike">
                          <a:solidFill>
                            <a:srgbClr val="000000"/>
                          </a:solidFill>
                          <a:effectLst/>
                          <a:latin typeface="Calibri" panose="020F0502020204030204" pitchFamily="34" charset="0"/>
                        </a:rPr>
                        <a:t>22.2%</a:t>
                      </a:r>
                    </a:p>
                  </a:txBody>
                  <a:tcPr marL="9525" marR="9525" marT="9525" marB="0" anchor="ctr">
                    <a:lnL w="635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l" rtl="0" fontAlgn="ctr"/>
                      <a:r>
                        <a:rPr lang="en-IN" sz="1250" b="1" i="0" u="none" strike="noStrike">
                          <a:solidFill>
                            <a:srgbClr val="000000"/>
                          </a:solidFill>
                          <a:effectLst/>
                          <a:latin typeface="Calibri" panose="020F0502020204030204" pitchFamily="34" charset="0"/>
                        </a:rPr>
                        <a:t> 4 years</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rtl="0" fontAlgn="ctr"/>
                      <a:r>
                        <a:rPr lang="en-IN" sz="1250" b="1" i="0" u="none" strike="noStrike">
                          <a:solidFill>
                            <a:srgbClr val="000000"/>
                          </a:solidFill>
                          <a:effectLst/>
                          <a:latin typeface="Calibri" panose="020F0502020204030204" pitchFamily="34" charset="0"/>
                        </a:rPr>
                        <a:t>25.3%</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fontAlgn="ctr"/>
                      <a:r>
                        <a:rPr lang="en-IN" sz="1300" b="1" i="0" u="none" strike="noStrike">
                          <a:solidFill>
                            <a:srgbClr val="000000"/>
                          </a:solidFill>
                          <a:effectLst/>
                          <a:latin typeface="Calibri" panose="020F0502020204030204" pitchFamily="34" charset="0"/>
                        </a:rPr>
                        <a:t>12.5%</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fontAlgn="ctr"/>
                      <a:r>
                        <a:rPr lang="en-IN" sz="1300" b="1" i="0" u="none" strike="noStrike">
                          <a:solidFill>
                            <a:srgbClr val="000000"/>
                          </a:solidFill>
                          <a:effectLst/>
                          <a:latin typeface="Calibri" panose="020F0502020204030204" pitchFamily="34" charset="0"/>
                        </a:rPr>
                        <a:t>12.8%</a:t>
                      </a:r>
                    </a:p>
                  </a:txBody>
                  <a:tcPr marL="9525" marR="9525" marT="9525" marB="0" anchor="ctr">
                    <a:lnL w="635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extLst>
                  <a:ext uri="{0D108BD9-81ED-4DB2-BD59-A6C34878D82A}">
                    <a16:rowId xmlns:a16="http://schemas.microsoft.com/office/drawing/2014/main" val="3773314871"/>
                  </a:ext>
                </a:extLst>
              </a:tr>
              <a:tr h="209309">
                <a:tc>
                  <a:txBody>
                    <a:bodyPr/>
                    <a:lstStyle/>
                    <a:p>
                      <a:pPr algn="l" rtl="0" fontAlgn="ctr"/>
                      <a:r>
                        <a:rPr lang="en-IN" sz="1250" b="1" i="0" u="none" strike="noStrike">
                          <a:solidFill>
                            <a:srgbClr val="000000"/>
                          </a:solidFill>
                          <a:effectLst/>
                          <a:latin typeface="Calibri" panose="020F0502020204030204" pitchFamily="34" charset="0"/>
                        </a:rPr>
                        <a:t> 5 years</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fontAlgn="ctr"/>
                      <a:r>
                        <a:rPr lang="en-IN" sz="1300" b="1" i="0" u="none" strike="noStrike">
                          <a:solidFill>
                            <a:srgbClr val="000000"/>
                          </a:solidFill>
                          <a:effectLst/>
                          <a:latin typeface="Calibri" panose="020F0502020204030204" pitchFamily="34" charset="0"/>
                        </a:rPr>
                        <a:t>48.8%</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fontAlgn="ctr"/>
                      <a:r>
                        <a:rPr lang="en-IN" sz="1300" b="1" i="0" u="none" strike="noStrike">
                          <a:solidFill>
                            <a:srgbClr val="000000"/>
                          </a:solidFill>
                          <a:effectLst/>
                          <a:latin typeface="Calibri" panose="020F0502020204030204" pitchFamily="34" charset="0"/>
                        </a:rPr>
                        <a:t>20.3%</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fontAlgn="ctr"/>
                      <a:r>
                        <a:rPr lang="en-IN" sz="1300" b="1" i="0" u="none" strike="noStrike">
                          <a:solidFill>
                            <a:srgbClr val="000000"/>
                          </a:solidFill>
                          <a:effectLst/>
                          <a:latin typeface="Calibri" panose="020F0502020204030204" pitchFamily="34" charset="0"/>
                        </a:rPr>
                        <a:t>28.4%</a:t>
                      </a:r>
                    </a:p>
                  </a:txBody>
                  <a:tcPr marL="9525" marR="9525" marT="9525" marB="0" anchor="ctr">
                    <a:lnL w="635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l" rtl="0" fontAlgn="ctr"/>
                      <a:r>
                        <a:rPr lang="en-IN" sz="1250" b="1" i="0" u="none" strike="noStrike">
                          <a:solidFill>
                            <a:srgbClr val="000000"/>
                          </a:solidFill>
                          <a:effectLst/>
                          <a:latin typeface="Calibri" panose="020F0502020204030204" pitchFamily="34" charset="0"/>
                        </a:rPr>
                        <a:t> 5 years</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rtl="0" fontAlgn="ctr"/>
                      <a:r>
                        <a:rPr lang="en-IN" sz="1250" b="1" i="0" u="none" strike="noStrike">
                          <a:solidFill>
                            <a:srgbClr val="000000"/>
                          </a:solidFill>
                          <a:effectLst/>
                          <a:latin typeface="Calibri" panose="020F0502020204030204" pitchFamily="34" charset="0"/>
                        </a:rPr>
                        <a:t>31.6%</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fontAlgn="ctr"/>
                      <a:r>
                        <a:rPr lang="en-IN" sz="1300" b="1" i="0" u="none" strike="noStrike">
                          <a:solidFill>
                            <a:srgbClr val="000000"/>
                          </a:solidFill>
                          <a:effectLst/>
                          <a:latin typeface="Calibri" panose="020F0502020204030204" pitchFamily="34" charset="0"/>
                        </a:rPr>
                        <a:t>20.3%</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fontAlgn="ctr"/>
                      <a:r>
                        <a:rPr lang="en-IN" sz="1300" b="1" i="0" u="none" strike="noStrike">
                          <a:solidFill>
                            <a:srgbClr val="000000"/>
                          </a:solidFill>
                          <a:effectLst/>
                          <a:latin typeface="Calibri" panose="020F0502020204030204" pitchFamily="34" charset="0"/>
                        </a:rPr>
                        <a:t>11.3%</a:t>
                      </a:r>
                    </a:p>
                  </a:txBody>
                  <a:tcPr marL="9525" marR="9525" marT="9525" marB="0" anchor="ctr">
                    <a:lnL w="635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extLst>
                  <a:ext uri="{0D108BD9-81ED-4DB2-BD59-A6C34878D82A}">
                    <a16:rowId xmlns:a16="http://schemas.microsoft.com/office/drawing/2014/main" val="1614237105"/>
                  </a:ext>
                </a:extLst>
              </a:tr>
              <a:tr h="410867">
                <a:tc>
                  <a:txBody>
                    <a:bodyPr/>
                    <a:lstStyle/>
                    <a:p>
                      <a:pPr algn="ctr" rtl="0" fontAlgn="ctr"/>
                      <a:r>
                        <a:rPr lang="en-IN" sz="1150" b="1" i="0" u="none" strike="noStrike">
                          <a:solidFill>
                            <a:srgbClr val="000000"/>
                          </a:solidFill>
                          <a:effectLst/>
                          <a:latin typeface="Calibri" panose="020F0502020204030204" pitchFamily="34" charset="0"/>
                        </a:rPr>
                        <a:t> Since Inception  (Dec 2017)</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IN" sz="1300" b="0" i="0" u="none" strike="noStrike">
                          <a:solidFill>
                            <a:srgbClr val="000000"/>
                          </a:solidFill>
                          <a:effectLst/>
                          <a:latin typeface="Calibri" panose="020F0502020204030204" pitchFamily="34" charset="0"/>
                        </a:rPr>
                        <a:t>24.0%</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7A8"/>
                    </a:solidFill>
                  </a:tcPr>
                </a:tc>
                <a:tc>
                  <a:txBody>
                    <a:bodyPr/>
                    <a:lstStyle/>
                    <a:p>
                      <a:pPr algn="ctr" fontAlgn="ctr"/>
                      <a:r>
                        <a:rPr lang="en-IN" sz="1300" b="0" i="0" u="none" strike="noStrike">
                          <a:solidFill>
                            <a:srgbClr val="000000"/>
                          </a:solidFill>
                          <a:effectLst/>
                          <a:latin typeface="Calibri" panose="020F0502020204030204" pitchFamily="34" charset="0"/>
                        </a:rPr>
                        <a:t>13.7%</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IN" sz="1300" b="1" i="0" u="none" strike="noStrike" dirty="0">
                          <a:solidFill>
                            <a:srgbClr val="000000"/>
                          </a:solidFill>
                          <a:effectLst/>
                          <a:latin typeface="Calibri" panose="020F0502020204030204" pitchFamily="34" charset="0"/>
                        </a:rPr>
                        <a:t>10.3%</a:t>
                      </a:r>
                    </a:p>
                  </a:txBody>
                  <a:tcPr marL="9525" marR="9525" marT="9525" marB="0" anchor="ctr">
                    <a:lnL w="635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150" b="1" i="0" u="none" strike="noStrike">
                          <a:solidFill>
                            <a:srgbClr val="000000"/>
                          </a:solidFill>
                          <a:effectLst/>
                          <a:latin typeface="Calibri" panose="020F0502020204030204" pitchFamily="34" charset="0"/>
                        </a:rPr>
                        <a:t> Since Inception (Feb 2020)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250" b="0" i="0" u="none" strike="noStrike">
                          <a:solidFill>
                            <a:srgbClr val="000000"/>
                          </a:solidFill>
                          <a:effectLst/>
                          <a:latin typeface="Calibri" panose="020F0502020204030204" pitchFamily="34" charset="0"/>
                        </a:rPr>
                        <a:t>32.3%</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7A8"/>
                    </a:solidFill>
                  </a:tcPr>
                </a:tc>
                <a:tc>
                  <a:txBody>
                    <a:bodyPr/>
                    <a:lstStyle/>
                    <a:p>
                      <a:pPr algn="ctr" fontAlgn="ctr"/>
                      <a:r>
                        <a:rPr lang="en-IN" sz="1300" b="0" i="0" u="none" strike="noStrike">
                          <a:solidFill>
                            <a:srgbClr val="000000"/>
                          </a:solidFill>
                          <a:effectLst/>
                          <a:latin typeface="Calibri" panose="020F0502020204030204" pitchFamily="34" charset="0"/>
                        </a:rPr>
                        <a:t>16.9%</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IN" sz="1300" b="1" i="0" u="none" strike="noStrike" dirty="0">
                          <a:solidFill>
                            <a:srgbClr val="000000"/>
                          </a:solidFill>
                          <a:effectLst/>
                          <a:latin typeface="Calibri" panose="020F0502020204030204" pitchFamily="34" charset="0"/>
                        </a:rPr>
                        <a:t>15.4%</a:t>
                      </a:r>
                    </a:p>
                  </a:txBody>
                  <a:tcPr marL="9525" marR="9525" marT="9525" marB="0" anchor="ctr">
                    <a:lnL w="635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57628196"/>
                  </a:ext>
                </a:extLst>
              </a:tr>
            </a:tbl>
          </a:graphicData>
        </a:graphic>
      </p:graphicFrame>
      <p:graphicFrame>
        <p:nvGraphicFramePr>
          <p:cNvPr id="7" name="Table 6">
            <a:extLst>
              <a:ext uri="{FF2B5EF4-FFF2-40B4-BE49-F238E27FC236}">
                <a16:creationId xmlns:a16="http://schemas.microsoft.com/office/drawing/2014/main" id="{F089EC45-8F1C-58FB-682D-241883E13384}"/>
              </a:ext>
            </a:extLst>
          </p:cNvPr>
          <p:cNvGraphicFramePr>
            <a:graphicFrameLocks noGrp="1"/>
          </p:cNvGraphicFramePr>
          <p:nvPr>
            <p:extLst>
              <p:ext uri="{D42A27DB-BD31-4B8C-83A1-F6EECF244321}">
                <p14:modId xmlns:p14="http://schemas.microsoft.com/office/powerpoint/2010/main" val="1034921706"/>
              </p:ext>
            </p:extLst>
          </p:nvPr>
        </p:nvGraphicFramePr>
        <p:xfrm>
          <a:off x="543560" y="4800599"/>
          <a:ext cx="8219440" cy="762001"/>
        </p:xfrm>
        <a:graphic>
          <a:graphicData uri="http://schemas.openxmlformats.org/drawingml/2006/table">
            <a:tbl>
              <a:tblPr/>
              <a:tblGrid>
                <a:gridCol w="1293831">
                  <a:extLst>
                    <a:ext uri="{9D8B030D-6E8A-4147-A177-3AD203B41FA5}">
                      <a16:colId xmlns:a16="http://schemas.microsoft.com/office/drawing/2014/main" val="1910124184"/>
                    </a:ext>
                  </a:extLst>
                </a:gridCol>
                <a:gridCol w="1369937">
                  <a:extLst>
                    <a:ext uri="{9D8B030D-6E8A-4147-A177-3AD203B41FA5}">
                      <a16:colId xmlns:a16="http://schemas.microsoft.com/office/drawing/2014/main" val="538653149"/>
                    </a:ext>
                  </a:extLst>
                </a:gridCol>
                <a:gridCol w="1532104">
                  <a:extLst>
                    <a:ext uri="{9D8B030D-6E8A-4147-A177-3AD203B41FA5}">
                      <a16:colId xmlns:a16="http://schemas.microsoft.com/office/drawing/2014/main" val="2834225637"/>
                    </a:ext>
                  </a:extLst>
                </a:gridCol>
                <a:gridCol w="1283878">
                  <a:extLst>
                    <a:ext uri="{9D8B030D-6E8A-4147-A177-3AD203B41FA5}">
                      <a16:colId xmlns:a16="http://schemas.microsoft.com/office/drawing/2014/main" val="2607163017"/>
                    </a:ext>
                  </a:extLst>
                </a:gridCol>
                <a:gridCol w="1293830">
                  <a:extLst>
                    <a:ext uri="{9D8B030D-6E8A-4147-A177-3AD203B41FA5}">
                      <a16:colId xmlns:a16="http://schemas.microsoft.com/office/drawing/2014/main" val="416469587"/>
                    </a:ext>
                  </a:extLst>
                </a:gridCol>
                <a:gridCol w="1445860">
                  <a:extLst>
                    <a:ext uri="{9D8B030D-6E8A-4147-A177-3AD203B41FA5}">
                      <a16:colId xmlns:a16="http://schemas.microsoft.com/office/drawing/2014/main" val="419273457"/>
                    </a:ext>
                  </a:extLst>
                </a:gridCol>
              </a:tblGrid>
              <a:tr h="25158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IN" sz="1400" b="1" dirty="0">
                          <a:effectLst/>
                          <a:latin typeface="Calibri" panose="020F0502020204030204" pitchFamily="34" charset="0"/>
                        </a:rPr>
                        <a:t>31/08/2025</a:t>
                      </a:r>
                    </a:p>
                  </a:txBody>
                  <a:tcPr marL="7620" marR="7620" marT="7620" marB="0" anchor="ctr">
                    <a:lnL w="12700" cap="flat" cmpd="sng" algn="ctr">
                      <a:solidFill>
                        <a:schemeClr val="tx1"/>
                      </a:solidFill>
                      <a:prstDash val="solid"/>
                      <a:round/>
                      <a:headEnd type="none" w="med" len="med"/>
                      <a:tailEnd type="none" w="med" len="med"/>
                    </a:lnL>
                    <a:lnR w="635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IN" sz="1400" b="1" i="0" u="none" strike="noStrike" dirty="0">
                          <a:solidFill>
                            <a:srgbClr val="000000"/>
                          </a:solidFill>
                          <a:effectLst/>
                          <a:latin typeface="Calibri" panose="020F0502020204030204" pitchFamily="34" charset="0"/>
                        </a:rPr>
                        <a:t>Portfolio</a:t>
                      </a:r>
                    </a:p>
                  </a:txBody>
                  <a:tcPr marL="7620" marR="7620" marT="762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7A8"/>
                    </a:solidFill>
                  </a:tcPr>
                </a:tc>
                <a:tc>
                  <a:txBody>
                    <a:bodyPr/>
                    <a:lstStyle/>
                    <a:p>
                      <a:pPr algn="ctr" fontAlgn="ctr"/>
                      <a:r>
                        <a:rPr lang="en-IN" sz="1400" b="1" i="0" u="none" strike="noStrike" dirty="0">
                          <a:solidFill>
                            <a:srgbClr val="000000"/>
                          </a:solidFill>
                          <a:effectLst/>
                          <a:latin typeface="Calibri" panose="020F0502020204030204" pitchFamily="34" charset="0"/>
                        </a:rPr>
                        <a:t>BSE 500 TRI</a:t>
                      </a:r>
                    </a:p>
                  </a:txBody>
                  <a:tcPr marL="7620" marR="7620" marT="7620" marB="0" anchor="ctr">
                    <a:lnL w="635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IN" sz="1400" b="1" dirty="0">
                          <a:effectLst/>
                          <a:latin typeface="Calibri" panose="020F0502020204030204" pitchFamily="34" charset="0"/>
                        </a:rPr>
                        <a:t>31/08/2025</a:t>
                      </a:r>
                    </a:p>
                  </a:txBody>
                  <a:tcPr marL="7620" marR="7620" marT="7620" marB="0" anchor="ctr">
                    <a:lnL w="12700" cap="flat" cmpd="sng" algn="ctr">
                      <a:solidFill>
                        <a:schemeClr val="tx1"/>
                      </a:solidFill>
                      <a:prstDash val="solid"/>
                      <a:round/>
                      <a:headEnd type="none" w="med" len="med"/>
                      <a:tailEnd type="none" w="med" len="med"/>
                    </a:lnL>
                    <a:lnR w="635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IN" sz="1400" b="1" i="0" u="none" strike="noStrike" dirty="0">
                          <a:solidFill>
                            <a:srgbClr val="000000"/>
                          </a:solidFill>
                          <a:effectLst/>
                          <a:latin typeface="Calibri" panose="020F0502020204030204" pitchFamily="34" charset="0"/>
                        </a:rPr>
                        <a:t>Portfolio</a:t>
                      </a:r>
                    </a:p>
                  </a:txBody>
                  <a:tcPr marL="7620" marR="7620" marT="762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7A8"/>
                    </a:solidFill>
                  </a:tcPr>
                </a:tc>
                <a:tc>
                  <a:txBody>
                    <a:bodyPr/>
                    <a:lstStyle/>
                    <a:p>
                      <a:pPr algn="ctr" fontAlgn="ctr"/>
                      <a:r>
                        <a:rPr lang="en-IN" sz="1400" b="1" i="0" u="none" strike="noStrike" dirty="0">
                          <a:solidFill>
                            <a:srgbClr val="000000"/>
                          </a:solidFill>
                          <a:effectLst/>
                          <a:latin typeface="Calibri" panose="020F0502020204030204" pitchFamily="34" charset="0"/>
                        </a:rPr>
                        <a:t>BSE 500 TRI</a:t>
                      </a:r>
                    </a:p>
                  </a:txBody>
                  <a:tcPr marL="7620" marR="7620" marT="7620" marB="0" anchor="ctr">
                    <a:lnL w="635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3740992"/>
                  </a:ext>
                </a:extLst>
              </a:tr>
              <a:tr h="234238">
                <a:tc>
                  <a:txBody>
                    <a:bodyPr/>
                    <a:lstStyle/>
                    <a:p>
                      <a:pPr algn="l" fontAlgn="ctr"/>
                      <a:r>
                        <a:rPr lang="en-IN" sz="1300" b="1" i="0" u="none" strike="noStrike" dirty="0">
                          <a:solidFill>
                            <a:srgbClr val="000000"/>
                          </a:solidFill>
                          <a:effectLst/>
                          <a:latin typeface="Calibri" panose="020F0502020204030204" pitchFamily="34" charset="0"/>
                        </a:rPr>
                        <a:t> Sharpe Ratio 5 Yr. </a:t>
                      </a:r>
                    </a:p>
                  </a:txBody>
                  <a:tcPr marL="7620" marR="7620" marT="7620" marB="0" anchor="ctr">
                    <a:lnL w="12700" cap="flat" cmpd="sng" algn="ctr">
                      <a:solidFill>
                        <a:schemeClr val="tx1"/>
                      </a:solidFill>
                      <a:prstDash val="solid"/>
                      <a:round/>
                      <a:headEnd type="none" w="med" len="med"/>
                      <a:tailEnd type="none" w="med" len="med"/>
                    </a:lnL>
                    <a:lnR w="635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r>
                        <a:rPr lang="en-US" sz="1300" b="0" i="0" u="none" strike="noStrike" dirty="0">
                          <a:solidFill>
                            <a:srgbClr val="000000"/>
                          </a:solidFill>
                          <a:effectLst/>
                          <a:latin typeface="Calibri" panose="020F0502020204030204" pitchFamily="34" charset="0"/>
                        </a:rPr>
                        <a:t>2.1</a:t>
                      </a:r>
                      <a:endParaRPr lang="en-IN" sz="13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fontAlgn="ctr"/>
                      <a:r>
                        <a:rPr lang="en-US" sz="1300" b="0" i="0" u="none" strike="noStrike" dirty="0">
                          <a:solidFill>
                            <a:srgbClr val="000000"/>
                          </a:solidFill>
                          <a:effectLst/>
                          <a:latin typeface="Calibri" panose="020F0502020204030204" pitchFamily="34" charset="0"/>
                        </a:rPr>
                        <a:t>1.4</a:t>
                      </a:r>
                      <a:endParaRPr lang="en-IN" sz="13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l" fontAlgn="ctr"/>
                      <a:r>
                        <a:rPr lang="en-IN" sz="1300" b="1" i="0" u="none" strike="noStrike" dirty="0">
                          <a:solidFill>
                            <a:srgbClr val="000000"/>
                          </a:solidFill>
                          <a:effectLst/>
                          <a:latin typeface="Calibri" panose="020F0502020204030204" pitchFamily="34" charset="0"/>
                        </a:rPr>
                        <a:t> Sharpe Ratio 5 Yr.</a:t>
                      </a:r>
                    </a:p>
                  </a:txBody>
                  <a:tcPr marL="7620" marR="7620" marT="7620" marB="0" anchor="ctr">
                    <a:lnL w="12700" cap="flat" cmpd="sng" algn="ctr">
                      <a:solidFill>
                        <a:schemeClr val="tx1"/>
                      </a:solidFill>
                      <a:prstDash val="solid"/>
                      <a:round/>
                      <a:headEnd type="none" w="med" len="med"/>
                      <a:tailEnd type="none" w="med" len="med"/>
                    </a:lnL>
                    <a:lnR w="635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r>
                        <a:rPr lang="en-US" sz="1300" b="0" i="0" u="none" strike="noStrike" dirty="0">
                          <a:solidFill>
                            <a:srgbClr val="000000"/>
                          </a:solidFill>
                          <a:effectLst/>
                          <a:latin typeface="Calibri" panose="020F0502020204030204" pitchFamily="34" charset="0"/>
                        </a:rPr>
                        <a:t>1.6</a:t>
                      </a:r>
                      <a:endParaRPr lang="en-IN" sz="13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fontAlgn="ctr"/>
                      <a:r>
                        <a:rPr lang="en-US" sz="1300" b="0" i="0" u="none" strike="noStrike" dirty="0">
                          <a:solidFill>
                            <a:srgbClr val="000000"/>
                          </a:solidFill>
                          <a:effectLst/>
                          <a:latin typeface="Calibri" panose="020F0502020204030204" pitchFamily="34" charset="0"/>
                        </a:rPr>
                        <a:t>1.4</a:t>
                      </a:r>
                      <a:endParaRPr lang="en-IN" sz="13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498393255"/>
                  </a:ext>
                </a:extLst>
              </a:tr>
              <a:tr h="276174">
                <a:tc>
                  <a:txBody>
                    <a:bodyPr/>
                    <a:lstStyle/>
                    <a:p>
                      <a:pPr algn="l" fontAlgn="ctr"/>
                      <a:r>
                        <a:rPr lang="en-IN" sz="1300" b="1" i="0" u="none" strike="noStrike" dirty="0">
                          <a:solidFill>
                            <a:srgbClr val="000000"/>
                          </a:solidFill>
                          <a:effectLst/>
                          <a:latin typeface="Calibri" panose="020F0502020204030204" pitchFamily="34" charset="0"/>
                        </a:rPr>
                        <a:t> Beta - 5 Yr.</a:t>
                      </a:r>
                    </a:p>
                  </a:txBody>
                  <a:tcPr marL="7620" marR="7620" marT="7620" marB="0" anchor="ctr">
                    <a:lnL w="12700" cap="flat" cmpd="sng" algn="ctr">
                      <a:solidFill>
                        <a:schemeClr val="tx1"/>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b="0" i="0" u="none" strike="noStrike" dirty="0">
                          <a:solidFill>
                            <a:srgbClr val="000000"/>
                          </a:solidFill>
                          <a:effectLst/>
                          <a:latin typeface="Calibri" panose="020F0502020204030204" pitchFamily="34" charset="0"/>
                        </a:rPr>
                        <a:t>0.5</a:t>
                      </a:r>
                      <a:endParaRPr lang="en-IN" sz="13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7A8"/>
                    </a:solidFill>
                  </a:tcPr>
                </a:tc>
                <a:tc>
                  <a:txBody>
                    <a:bodyPr/>
                    <a:lstStyle/>
                    <a:p>
                      <a:pPr algn="ctr" fontAlgn="ctr"/>
                      <a:r>
                        <a:rPr lang="en-US" sz="1300" b="0" i="0" u="none" strike="noStrike" dirty="0">
                          <a:solidFill>
                            <a:srgbClr val="000000"/>
                          </a:solidFill>
                          <a:effectLst/>
                          <a:latin typeface="Calibri" panose="020F0502020204030204" pitchFamily="34" charset="0"/>
                        </a:rPr>
                        <a:t>1</a:t>
                      </a:r>
                    </a:p>
                  </a:txBody>
                  <a:tcPr marL="7620" marR="7620" marT="7620" marB="0" anchor="ctr">
                    <a:lnL w="635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IN" sz="1300" b="1" i="0" u="none" strike="noStrike" dirty="0">
                          <a:solidFill>
                            <a:srgbClr val="000000"/>
                          </a:solidFill>
                          <a:effectLst/>
                          <a:latin typeface="Calibri" panose="020F0502020204030204" pitchFamily="34" charset="0"/>
                        </a:rPr>
                        <a:t> Beta - 5 Yr.</a:t>
                      </a:r>
                    </a:p>
                  </a:txBody>
                  <a:tcPr marL="7620" marR="7620" marT="7620" marB="0" anchor="ctr">
                    <a:lnL w="12700" cap="flat" cmpd="sng" algn="ctr">
                      <a:solidFill>
                        <a:schemeClr val="tx1"/>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b="0" i="0" u="none" strike="noStrike" dirty="0">
                          <a:solidFill>
                            <a:srgbClr val="000000"/>
                          </a:solidFill>
                          <a:effectLst/>
                          <a:latin typeface="Calibri" panose="020F0502020204030204" pitchFamily="34" charset="0"/>
                        </a:rPr>
                        <a:t>1</a:t>
                      </a:r>
                      <a:endParaRPr lang="en-IN" sz="13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7A8"/>
                    </a:solidFill>
                  </a:tcPr>
                </a:tc>
                <a:tc>
                  <a:txBody>
                    <a:bodyPr/>
                    <a:lstStyle/>
                    <a:p>
                      <a:pPr algn="ctr" fontAlgn="ctr"/>
                      <a:r>
                        <a:rPr lang="en-US" sz="1300" b="0" i="0" u="none" strike="noStrike" dirty="0">
                          <a:solidFill>
                            <a:srgbClr val="000000"/>
                          </a:solidFill>
                          <a:effectLst/>
                          <a:latin typeface="Calibri" panose="020F0502020204030204" pitchFamily="34" charset="0"/>
                        </a:rPr>
                        <a:t>1</a:t>
                      </a:r>
                    </a:p>
                  </a:txBody>
                  <a:tcPr marL="7620" marR="7620" marT="7620" marB="0" anchor="ctr">
                    <a:lnL w="635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3008037"/>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271094"/>
            <a:ext cx="2413000" cy="422909"/>
          </a:xfrm>
          <a:prstGeom prst="rect">
            <a:avLst/>
          </a:prstGeom>
        </p:spPr>
        <p:txBody>
          <a:bodyPr vert="horz" wrap="square" lIns="0" tIns="13335" rIns="0" bIns="0" rtlCol="0">
            <a:spAutoFit/>
          </a:bodyPr>
          <a:lstStyle/>
          <a:p>
            <a:pPr marL="12700">
              <a:lnSpc>
                <a:spcPct val="100000"/>
              </a:lnSpc>
              <a:spcBef>
                <a:spcPts val="105"/>
              </a:spcBef>
            </a:pPr>
            <a:r>
              <a:rPr sz="2600" spc="-5" dirty="0"/>
              <a:t>Media</a:t>
            </a:r>
            <a:r>
              <a:rPr sz="2600" spc="-75" dirty="0"/>
              <a:t> </a:t>
            </a:r>
            <a:r>
              <a:rPr sz="2600" spc="-10" dirty="0"/>
              <a:t>coverage</a:t>
            </a:r>
            <a:endParaRPr sz="2600" dirty="0"/>
          </a:p>
        </p:txBody>
      </p:sp>
      <p:grpSp>
        <p:nvGrpSpPr>
          <p:cNvPr id="3" name="object 3"/>
          <p:cNvGrpSpPr/>
          <p:nvPr/>
        </p:nvGrpSpPr>
        <p:grpSpPr>
          <a:xfrm>
            <a:off x="304800" y="990600"/>
            <a:ext cx="8534400" cy="5552110"/>
            <a:chOff x="554736" y="1034796"/>
            <a:chExt cx="8021320" cy="5405755"/>
          </a:xfrm>
        </p:grpSpPr>
        <p:sp>
          <p:nvSpPr>
            <p:cNvPr id="4" name="object 4"/>
            <p:cNvSpPr/>
            <p:nvPr/>
          </p:nvSpPr>
          <p:spPr>
            <a:xfrm>
              <a:off x="4955666" y="3132200"/>
              <a:ext cx="3022600" cy="45720"/>
            </a:xfrm>
            <a:custGeom>
              <a:avLst/>
              <a:gdLst/>
              <a:ahLst/>
              <a:cxnLst/>
              <a:rect l="l" t="t" r="r" b="b"/>
              <a:pathLst>
                <a:path w="3022600" h="45719">
                  <a:moveTo>
                    <a:pt x="2999232" y="0"/>
                  </a:moveTo>
                  <a:lnTo>
                    <a:pt x="2999232" y="11429"/>
                  </a:lnTo>
                  <a:lnTo>
                    <a:pt x="0" y="11429"/>
                  </a:lnTo>
                  <a:lnTo>
                    <a:pt x="0" y="34289"/>
                  </a:lnTo>
                  <a:lnTo>
                    <a:pt x="2999232" y="34289"/>
                  </a:lnTo>
                  <a:lnTo>
                    <a:pt x="2999232" y="45720"/>
                  </a:lnTo>
                  <a:lnTo>
                    <a:pt x="3022091" y="22860"/>
                  </a:lnTo>
                  <a:lnTo>
                    <a:pt x="2999232" y="0"/>
                  </a:lnTo>
                  <a:close/>
                </a:path>
              </a:pathLst>
            </a:custGeom>
            <a:solidFill>
              <a:srgbClr val="92D050"/>
            </a:solidFill>
          </p:spPr>
          <p:txBody>
            <a:bodyPr wrap="square" lIns="0" tIns="0" rIns="0" bIns="0" rtlCol="0"/>
            <a:lstStyle/>
            <a:p>
              <a:endParaRPr/>
            </a:p>
          </p:txBody>
        </p:sp>
        <p:sp>
          <p:nvSpPr>
            <p:cNvPr id="5" name="object 5"/>
            <p:cNvSpPr/>
            <p:nvPr/>
          </p:nvSpPr>
          <p:spPr>
            <a:xfrm>
              <a:off x="4955666" y="3132200"/>
              <a:ext cx="3022600" cy="45720"/>
            </a:xfrm>
            <a:custGeom>
              <a:avLst/>
              <a:gdLst/>
              <a:ahLst/>
              <a:cxnLst/>
              <a:rect l="l" t="t" r="r" b="b"/>
              <a:pathLst>
                <a:path w="3022600" h="45719">
                  <a:moveTo>
                    <a:pt x="0" y="34289"/>
                  </a:moveTo>
                  <a:lnTo>
                    <a:pt x="2999232" y="34289"/>
                  </a:lnTo>
                  <a:lnTo>
                    <a:pt x="2999232" y="45720"/>
                  </a:lnTo>
                  <a:lnTo>
                    <a:pt x="3022091" y="22860"/>
                  </a:lnTo>
                  <a:lnTo>
                    <a:pt x="2999232" y="0"/>
                  </a:lnTo>
                  <a:lnTo>
                    <a:pt x="2999232" y="11429"/>
                  </a:lnTo>
                  <a:lnTo>
                    <a:pt x="0" y="11429"/>
                  </a:lnTo>
                  <a:lnTo>
                    <a:pt x="0" y="34289"/>
                  </a:lnTo>
                  <a:close/>
                </a:path>
              </a:pathLst>
            </a:custGeom>
            <a:ln w="12700">
              <a:solidFill>
                <a:srgbClr val="41709C"/>
              </a:solidFill>
            </a:ln>
          </p:spPr>
          <p:txBody>
            <a:bodyPr wrap="square" lIns="0" tIns="0" rIns="0" bIns="0" rtlCol="0"/>
            <a:lstStyle/>
            <a:p>
              <a:endParaRPr/>
            </a:p>
          </p:txBody>
        </p:sp>
        <p:pic>
          <p:nvPicPr>
            <p:cNvPr id="6" name="object 6"/>
            <p:cNvPicPr/>
            <p:nvPr/>
          </p:nvPicPr>
          <p:blipFill>
            <a:blip r:embed="rId2" cstate="print"/>
            <a:stretch>
              <a:fillRect/>
            </a:stretch>
          </p:blipFill>
          <p:spPr>
            <a:xfrm>
              <a:off x="4402836" y="3497580"/>
              <a:ext cx="4172712" cy="2942844"/>
            </a:xfrm>
            <a:prstGeom prst="rect">
              <a:avLst/>
            </a:prstGeom>
          </p:spPr>
        </p:pic>
        <p:pic>
          <p:nvPicPr>
            <p:cNvPr id="7" name="object 7"/>
            <p:cNvPicPr/>
            <p:nvPr/>
          </p:nvPicPr>
          <p:blipFill>
            <a:blip r:embed="rId3" cstate="print"/>
            <a:stretch>
              <a:fillRect/>
            </a:stretch>
          </p:blipFill>
          <p:spPr>
            <a:xfrm>
              <a:off x="4427220" y="3523488"/>
              <a:ext cx="4070604" cy="2837688"/>
            </a:xfrm>
            <a:prstGeom prst="rect">
              <a:avLst/>
            </a:prstGeom>
          </p:spPr>
        </p:pic>
        <p:pic>
          <p:nvPicPr>
            <p:cNvPr id="8" name="object 8"/>
            <p:cNvPicPr/>
            <p:nvPr/>
          </p:nvPicPr>
          <p:blipFill>
            <a:blip r:embed="rId4" cstate="print"/>
            <a:stretch>
              <a:fillRect/>
            </a:stretch>
          </p:blipFill>
          <p:spPr>
            <a:xfrm>
              <a:off x="4556887" y="3652380"/>
              <a:ext cx="3815588" cy="2584323"/>
            </a:xfrm>
            <a:prstGeom prst="rect">
              <a:avLst/>
            </a:prstGeom>
          </p:spPr>
        </p:pic>
        <p:pic>
          <p:nvPicPr>
            <p:cNvPr id="9" name="object 9"/>
            <p:cNvPicPr/>
            <p:nvPr/>
          </p:nvPicPr>
          <p:blipFill>
            <a:blip r:embed="rId5" cstate="print"/>
            <a:stretch>
              <a:fillRect/>
            </a:stretch>
          </p:blipFill>
          <p:spPr>
            <a:xfrm>
              <a:off x="554736" y="3494531"/>
              <a:ext cx="4206240" cy="2945892"/>
            </a:xfrm>
            <a:prstGeom prst="rect">
              <a:avLst/>
            </a:prstGeom>
          </p:spPr>
        </p:pic>
        <p:pic>
          <p:nvPicPr>
            <p:cNvPr id="10" name="object 10"/>
            <p:cNvPicPr/>
            <p:nvPr/>
          </p:nvPicPr>
          <p:blipFill>
            <a:blip r:embed="rId6" cstate="print"/>
            <a:stretch>
              <a:fillRect/>
            </a:stretch>
          </p:blipFill>
          <p:spPr>
            <a:xfrm>
              <a:off x="579120" y="3520440"/>
              <a:ext cx="4102608" cy="2840736"/>
            </a:xfrm>
            <a:prstGeom prst="rect">
              <a:avLst/>
            </a:prstGeom>
          </p:spPr>
        </p:pic>
        <p:pic>
          <p:nvPicPr>
            <p:cNvPr id="11" name="object 11"/>
            <p:cNvPicPr/>
            <p:nvPr/>
          </p:nvPicPr>
          <p:blipFill>
            <a:blip r:embed="rId7" cstate="print"/>
            <a:stretch>
              <a:fillRect/>
            </a:stretch>
          </p:blipFill>
          <p:spPr>
            <a:xfrm>
              <a:off x="708736" y="3649205"/>
              <a:ext cx="3848100" cy="2587498"/>
            </a:xfrm>
            <a:prstGeom prst="rect">
              <a:avLst/>
            </a:prstGeom>
          </p:spPr>
        </p:pic>
        <p:pic>
          <p:nvPicPr>
            <p:cNvPr id="12" name="object 12"/>
            <p:cNvPicPr/>
            <p:nvPr/>
          </p:nvPicPr>
          <p:blipFill>
            <a:blip r:embed="rId8" cstate="print"/>
            <a:stretch>
              <a:fillRect/>
            </a:stretch>
          </p:blipFill>
          <p:spPr>
            <a:xfrm>
              <a:off x="554736" y="1034796"/>
              <a:ext cx="8020811" cy="2689860"/>
            </a:xfrm>
            <a:prstGeom prst="rect">
              <a:avLst/>
            </a:prstGeom>
          </p:spPr>
        </p:pic>
        <p:pic>
          <p:nvPicPr>
            <p:cNvPr id="13" name="object 13"/>
            <p:cNvPicPr/>
            <p:nvPr/>
          </p:nvPicPr>
          <p:blipFill>
            <a:blip r:embed="rId9" cstate="print"/>
            <a:stretch>
              <a:fillRect/>
            </a:stretch>
          </p:blipFill>
          <p:spPr>
            <a:xfrm>
              <a:off x="579120" y="1060704"/>
              <a:ext cx="7918704" cy="2584704"/>
            </a:xfrm>
            <a:prstGeom prst="rect">
              <a:avLst/>
            </a:prstGeom>
          </p:spPr>
        </p:pic>
        <p:pic>
          <p:nvPicPr>
            <p:cNvPr id="14" name="object 14"/>
            <p:cNvPicPr/>
            <p:nvPr/>
          </p:nvPicPr>
          <p:blipFill>
            <a:blip r:embed="rId10" cstate="print"/>
            <a:stretch>
              <a:fillRect/>
            </a:stretch>
          </p:blipFill>
          <p:spPr>
            <a:xfrm>
              <a:off x="708736" y="1189482"/>
              <a:ext cx="7663688" cy="2330704"/>
            </a:xfrm>
            <a:prstGeom prst="rect">
              <a:avLst/>
            </a:prstGeom>
          </p:spPr>
        </p:pic>
        <p:sp>
          <p:nvSpPr>
            <p:cNvPr id="15" name="object 15"/>
            <p:cNvSpPr/>
            <p:nvPr/>
          </p:nvSpPr>
          <p:spPr>
            <a:xfrm>
              <a:off x="3008375" y="2114550"/>
              <a:ext cx="3096895" cy="0"/>
            </a:xfrm>
            <a:custGeom>
              <a:avLst/>
              <a:gdLst/>
              <a:ahLst/>
              <a:cxnLst/>
              <a:rect l="l" t="t" r="r" b="b"/>
              <a:pathLst>
                <a:path w="3096895">
                  <a:moveTo>
                    <a:pt x="0" y="0"/>
                  </a:moveTo>
                  <a:lnTo>
                    <a:pt x="3096387" y="0"/>
                  </a:lnTo>
                </a:path>
              </a:pathLst>
            </a:custGeom>
            <a:ln w="6350">
              <a:solidFill>
                <a:srgbClr val="09A149"/>
              </a:solidFill>
            </a:ln>
          </p:spPr>
          <p:txBody>
            <a:bodyPr wrap="square" lIns="0" tIns="0" rIns="0" bIns="0" rtlCol="0"/>
            <a:lstStyle/>
            <a:p>
              <a:endParaRPr/>
            </a:p>
          </p:txBody>
        </p:sp>
        <p:sp>
          <p:nvSpPr>
            <p:cNvPr id="16" name="object 16"/>
            <p:cNvSpPr/>
            <p:nvPr/>
          </p:nvSpPr>
          <p:spPr>
            <a:xfrm>
              <a:off x="2821812" y="2057400"/>
              <a:ext cx="186690" cy="45720"/>
            </a:xfrm>
            <a:custGeom>
              <a:avLst/>
              <a:gdLst/>
              <a:ahLst/>
              <a:cxnLst/>
              <a:rect l="l" t="t" r="r" b="b"/>
              <a:pathLst>
                <a:path w="186689" h="45719">
                  <a:moveTo>
                    <a:pt x="163703" y="0"/>
                  </a:moveTo>
                  <a:lnTo>
                    <a:pt x="163703" y="11429"/>
                  </a:lnTo>
                  <a:lnTo>
                    <a:pt x="0" y="11429"/>
                  </a:lnTo>
                  <a:lnTo>
                    <a:pt x="0" y="34289"/>
                  </a:lnTo>
                  <a:lnTo>
                    <a:pt x="163703" y="34289"/>
                  </a:lnTo>
                  <a:lnTo>
                    <a:pt x="163703" y="45720"/>
                  </a:lnTo>
                  <a:lnTo>
                    <a:pt x="186562" y="22860"/>
                  </a:lnTo>
                  <a:lnTo>
                    <a:pt x="163703" y="0"/>
                  </a:lnTo>
                  <a:close/>
                </a:path>
              </a:pathLst>
            </a:custGeom>
            <a:solidFill>
              <a:srgbClr val="00AF50"/>
            </a:solidFill>
          </p:spPr>
          <p:txBody>
            <a:bodyPr wrap="square" lIns="0" tIns="0" rIns="0" bIns="0" rtlCol="0"/>
            <a:lstStyle/>
            <a:p>
              <a:endParaRPr/>
            </a:p>
          </p:txBody>
        </p:sp>
        <p:sp>
          <p:nvSpPr>
            <p:cNvPr id="17" name="object 17"/>
            <p:cNvSpPr/>
            <p:nvPr/>
          </p:nvSpPr>
          <p:spPr>
            <a:xfrm>
              <a:off x="2821812" y="2057400"/>
              <a:ext cx="186690" cy="45720"/>
            </a:xfrm>
            <a:custGeom>
              <a:avLst/>
              <a:gdLst/>
              <a:ahLst/>
              <a:cxnLst/>
              <a:rect l="l" t="t" r="r" b="b"/>
              <a:pathLst>
                <a:path w="186689" h="45719">
                  <a:moveTo>
                    <a:pt x="0" y="11429"/>
                  </a:moveTo>
                  <a:lnTo>
                    <a:pt x="163703" y="11429"/>
                  </a:lnTo>
                  <a:lnTo>
                    <a:pt x="163703" y="0"/>
                  </a:lnTo>
                  <a:lnTo>
                    <a:pt x="186562" y="22860"/>
                  </a:lnTo>
                  <a:lnTo>
                    <a:pt x="163703" y="45720"/>
                  </a:lnTo>
                  <a:lnTo>
                    <a:pt x="163703" y="34289"/>
                  </a:lnTo>
                  <a:lnTo>
                    <a:pt x="0" y="34289"/>
                  </a:lnTo>
                  <a:lnTo>
                    <a:pt x="0" y="11429"/>
                  </a:lnTo>
                  <a:close/>
                </a:path>
              </a:pathLst>
            </a:custGeom>
            <a:ln w="12699">
              <a:solidFill>
                <a:srgbClr val="00AF50"/>
              </a:solidFill>
            </a:ln>
          </p:spPr>
          <p:txBody>
            <a:bodyPr wrap="square" lIns="0" tIns="0" rIns="0" bIns="0" rtlCol="0"/>
            <a:lstStyle/>
            <a:p>
              <a:endParaRPr/>
            </a:p>
          </p:txBody>
        </p:sp>
      </p:grpSp>
      <p:sp>
        <p:nvSpPr>
          <p:cNvPr id="18" name="object 18"/>
          <p:cNvSpPr txBox="1">
            <a:spLocks noGrp="1"/>
          </p:cNvSpPr>
          <p:nvPr>
            <p:ph type="ftr" sz="quarter" idx="5"/>
          </p:nvPr>
        </p:nvSpPr>
        <p:spPr>
          <a:prstGeom prst="rect">
            <a:avLst/>
          </a:prstGeom>
        </p:spPr>
        <p:txBody>
          <a:bodyPr vert="horz" wrap="square" lIns="0" tIns="4445" rIns="0" bIns="0" rtlCol="0">
            <a:spAutoFit/>
          </a:bodyPr>
          <a:lstStyle/>
          <a:p>
            <a:pPr marL="12700">
              <a:lnSpc>
                <a:spcPct val="100000"/>
              </a:lnSpc>
              <a:spcBef>
                <a:spcPts val="35"/>
              </a:spcBef>
            </a:pPr>
            <a:r>
              <a:rPr spc="-5" dirty="0"/>
              <a:t>Private</a:t>
            </a:r>
            <a:r>
              <a:rPr dirty="0"/>
              <a:t> </a:t>
            </a:r>
            <a:r>
              <a:rPr spc="-5" dirty="0"/>
              <a:t>&amp;</a:t>
            </a:r>
            <a:r>
              <a:rPr spc="-20" dirty="0"/>
              <a:t> </a:t>
            </a:r>
            <a:r>
              <a:rPr spc="-5" dirty="0"/>
              <a:t>Confidential,</a:t>
            </a:r>
            <a:r>
              <a:rPr spc="35" dirty="0"/>
              <a:t> </a:t>
            </a:r>
            <a:r>
              <a:rPr spc="-5" dirty="0"/>
              <a:t>Not</a:t>
            </a:r>
            <a:r>
              <a:rPr spc="-15" dirty="0"/>
              <a:t> </a:t>
            </a:r>
            <a:r>
              <a:rPr spc="-5" dirty="0"/>
              <a:t>For</a:t>
            </a:r>
            <a:r>
              <a:rPr spc="-20" dirty="0"/>
              <a:t> </a:t>
            </a:r>
            <a:r>
              <a:rPr spc="-5" dirty="0"/>
              <a:t>Circulation</a:t>
            </a:r>
          </a:p>
        </p:txBody>
      </p:sp>
      <p:sp>
        <p:nvSpPr>
          <p:cNvPr id="19" name="object 19"/>
          <p:cNvSpPr txBox="1">
            <a:spLocks noGrp="1"/>
          </p:cNvSpPr>
          <p:nvPr>
            <p:ph type="sldNum" sz="quarter" idx="7"/>
          </p:nvPr>
        </p:nvSpPr>
        <p:spPr>
          <a:prstGeom prst="rect">
            <a:avLst/>
          </a:prstGeom>
        </p:spPr>
        <p:txBody>
          <a:bodyPr vert="horz" wrap="square" lIns="0" tIns="50800" rIns="0" bIns="0" rtlCol="0">
            <a:spAutoFit/>
          </a:bodyPr>
          <a:lstStyle/>
          <a:p>
            <a:pPr marL="38100">
              <a:lnSpc>
                <a:spcPct val="100000"/>
              </a:lnSpc>
              <a:spcBef>
                <a:spcPts val="400"/>
              </a:spcBef>
            </a:pPr>
            <a:fld id="{81D60167-4931-47E6-BA6A-407CBD079E47}" type="slidenum">
              <a:rPr spc="-5" dirty="0"/>
              <a:t>11</a:t>
            </a:fld>
            <a:endParaRPr spc="-5"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1B0BA-E978-9CE0-DDEA-AE6B21FC4D79}"/>
              </a:ext>
            </a:extLst>
          </p:cNvPr>
          <p:cNvSpPr>
            <a:spLocks noGrp="1"/>
          </p:cNvSpPr>
          <p:nvPr>
            <p:ph type="title"/>
          </p:nvPr>
        </p:nvSpPr>
        <p:spPr>
          <a:xfrm>
            <a:off x="1894741" y="2602875"/>
            <a:ext cx="5517173" cy="1292662"/>
          </a:xfrm>
        </p:spPr>
        <p:txBody>
          <a:bodyPr/>
          <a:lstStyle/>
          <a:p>
            <a:pPr algn="ctr"/>
            <a:r>
              <a:rPr lang="en-IN" sz="3200" b="1" dirty="0">
                <a:solidFill>
                  <a:srgbClr val="07A149"/>
                </a:solidFill>
                <a:latin typeface="Trebuchet MS" panose="020B0603020202020204" pitchFamily="34" charset="0"/>
              </a:rPr>
              <a:t>Way Forward :</a:t>
            </a:r>
            <a:br>
              <a:rPr lang="en-IN" sz="2600" b="1" dirty="0">
                <a:solidFill>
                  <a:srgbClr val="07A149"/>
                </a:solidFill>
                <a:latin typeface="Trebuchet MS" panose="020B0603020202020204" pitchFamily="34" charset="0"/>
              </a:rPr>
            </a:br>
            <a:br>
              <a:rPr lang="en-IN" sz="2600" b="1" dirty="0">
                <a:solidFill>
                  <a:srgbClr val="07A149"/>
                </a:solidFill>
                <a:latin typeface="Trebuchet MS" panose="020B0603020202020204" pitchFamily="34" charset="0"/>
              </a:rPr>
            </a:br>
            <a:r>
              <a:rPr lang="en-IN" sz="2600" b="1" dirty="0">
                <a:solidFill>
                  <a:srgbClr val="07A149"/>
                </a:solidFill>
                <a:latin typeface="Trebuchet MS" panose="020B0603020202020204" pitchFamily="34" charset="0"/>
              </a:rPr>
              <a:t> Next 12 Months </a:t>
            </a:r>
            <a:endParaRPr lang="en-US" sz="2600" b="1" dirty="0">
              <a:solidFill>
                <a:srgbClr val="07A149"/>
              </a:solidFill>
              <a:latin typeface="Trebuchet MS" panose="020B0603020202020204" pitchFamily="34" charset="0"/>
            </a:endParaRPr>
          </a:p>
        </p:txBody>
      </p:sp>
      <p:sp>
        <p:nvSpPr>
          <p:cNvPr id="5" name="Footer Placeholder 4">
            <a:extLst>
              <a:ext uri="{FF2B5EF4-FFF2-40B4-BE49-F238E27FC236}">
                <a16:creationId xmlns:a16="http://schemas.microsoft.com/office/drawing/2014/main" id="{AB2C4D28-269C-D1F2-FF41-F7E243962D96}"/>
              </a:ext>
            </a:extLst>
          </p:cNvPr>
          <p:cNvSpPr>
            <a:spLocks noGrp="1"/>
          </p:cNvSpPr>
          <p:nvPr>
            <p:ph type="ftr" sz="quarter" idx="3"/>
          </p:nvPr>
        </p:nvSpPr>
        <p:spPr/>
        <p:txBody>
          <a:bodyPr/>
          <a:lstStyle/>
          <a:p>
            <a:r>
              <a:rPr lang="en-IN"/>
              <a:t>Private &amp; Confidential, Not For Circulation</a:t>
            </a:r>
            <a:endParaRPr lang="en-IN" dirty="0"/>
          </a:p>
        </p:txBody>
      </p:sp>
      <p:sp>
        <p:nvSpPr>
          <p:cNvPr id="7" name="Slide Number Placeholder 4">
            <a:extLst>
              <a:ext uri="{FF2B5EF4-FFF2-40B4-BE49-F238E27FC236}">
                <a16:creationId xmlns:a16="http://schemas.microsoft.com/office/drawing/2014/main" id="{D6F25BAC-7225-428B-9D6B-3014F69EF91A}"/>
              </a:ext>
            </a:extLst>
          </p:cNvPr>
          <p:cNvSpPr>
            <a:spLocks noGrp="1"/>
          </p:cNvSpPr>
          <p:nvPr>
            <p:ph type="sldNum" sz="quarter" idx="12"/>
          </p:nvPr>
        </p:nvSpPr>
        <p:spPr>
          <a:xfrm>
            <a:off x="8091199" y="6329883"/>
            <a:ext cx="467585" cy="461933"/>
          </a:xfrm>
        </p:spPr>
        <p:txBody>
          <a:bodyPr/>
          <a:lstStyle/>
          <a:p>
            <a:fld id="{4526BF57-5DB5-422E-BE92-1F171279E745}" type="slidenum">
              <a:rPr lang="en-IN" smtClean="0"/>
              <a:t>12</a:t>
            </a:fld>
            <a:endParaRPr lang="en-IN" dirty="0"/>
          </a:p>
        </p:txBody>
      </p:sp>
    </p:spTree>
    <p:extLst>
      <p:ext uri="{BB962C8B-B14F-4D97-AF65-F5344CB8AC3E}">
        <p14:creationId xmlns:p14="http://schemas.microsoft.com/office/powerpoint/2010/main" val="1846684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56284" y="155974"/>
            <a:ext cx="8248677" cy="69890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600" b="1" dirty="0">
                <a:solidFill>
                  <a:srgbClr val="07A149"/>
                </a:solidFill>
                <a:latin typeface="Trebuchet MS" panose="020B0603020202020204" pitchFamily="34" charset="0"/>
              </a:rPr>
              <a:t>U</a:t>
            </a:r>
            <a:r>
              <a:rPr lang="en-IN" sz="2600" b="1" dirty="0">
                <a:solidFill>
                  <a:srgbClr val="07A149"/>
                </a:solidFill>
                <a:latin typeface="Trebuchet MS" panose="020B0603020202020204" pitchFamily="34" charset="0"/>
              </a:rPr>
              <a:t>SA</a:t>
            </a:r>
            <a:endParaRPr lang="en-IN" sz="2600" b="1" dirty="0">
              <a:solidFill>
                <a:schemeClr val="tx1">
                  <a:lumMod val="65000"/>
                  <a:lumOff val="35000"/>
                </a:schemeClr>
              </a:solidFill>
              <a:latin typeface="Trebuchet MS" panose="020B0603020202020204" pitchFamily="34" charset="0"/>
            </a:endParaRPr>
          </a:p>
        </p:txBody>
      </p:sp>
      <p:sp>
        <p:nvSpPr>
          <p:cNvPr id="7" name="Footer Placeholder 4"/>
          <p:cNvSpPr>
            <a:spLocks noGrp="1"/>
          </p:cNvSpPr>
          <p:nvPr>
            <p:ph type="ftr" sz="quarter" idx="3"/>
          </p:nvPr>
        </p:nvSpPr>
        <p:spPr>
          <a:xfrm>
            <a:off x="3018676" y="6378659"/>
            <a:ext cx="3086100" cy="365125"/>
          </a:xfrm>
          <a:prstGeom prst="rect">
            <a:avLst/>
          </a:prstGeom>
        </p:spPr>
        <p:txBody>
          <a:bodyPr anchor="ctr"/>
          <a:lstStyle>
            <a:lvl1pPr algn="ctr">
              <a:defRPr sz="1000">
                <a:solidFill>
                  <a:schemeClr val="tx1">
                    <a:lumMod val="50000"/>
                    <a:lumOff val="50000"/>
                  </a:schemeClr>
                </a:solidFill>
                <a:latin typeface="Trebuchet MS" panose="020B0603020202020204" pitchFamily="34" charset="0"/>
              </a:defRPr>
            </a:lvl1pPr>
          </a:lstStyle>
          <a:p>
            <a:r>
              <a:rPr lang="en-IN" dirty="0"/>
              <a:t>Private &amp; Confidential, Not For Circulation</a:t>
            </a:r>
          </a:p>
        </p:txBody>
      </p:sp>
      <p:sp>
        <p:nvSpPr>
          <p:cNvPr id="2" name="TextBox 1"/>
          <p:cNvSpPr txBox="1"/>
          <p:nvPr/>
        </p:nvSpPr>
        <p:spPr>
          <a:xfrm>
            <a:off x="527327" y="685800"/>
            <a:ext cx="7822194" cy="1692771"/>
          </a:xfrm>
          <a:prstGeom prst="rect">
            <a:avLst/>
          </a:prstGeom>
          <a:noFill/>
        </p:spPr>
        <p:txBody>
          <a:bodyPr wrap="square" rtlCol="0">
            <a:spAutoFit/>
          </a:bodyPr>
          <a:lstStyle/>
          <a:p>
            <a:pPr algn="just">
              <a:lnSpc>
                <a:spcPct val="150000"/>
              </a:lnSpc>
            </a:pPr>
            <a:r>
              <a:rPr lang="en-US" sz="1600" dirty="0">
                <a:solidFill>
                  <a:schemeClr val="tx1">
                    <a:lumMod val="85000"/>
                    <a:lumOff val="15000"/>
                  </a:schemeClr>
                </a:solidFill>
                <a:latin typeface="Trebuchet MS" panose="020B0603020202020204" pitchFamily="34" charset="0"/>
              </a:rPr>
              <a:t>Trump: 2</a:t>
            </a:r>
            <a:r>
              <a:rPr lang="en-US" sz="1600" baseline="30000" dirty="0">
                <a:solidFill>
                  <a:schemeClr val="tx1">
                    <a:lumMod val="85000"/>
                    <a:lumOff val="15000"/>
                  </a:schemeClr>
                </a:solidFill>
                <a:latin typeface="Trebuchet MS" panose="020B0603020202020204" pitchFamily="34" charset="0"/>
              </a:rPr>
              <a:t>nd</a:t>
            </a:r>
            <a:r>
              <a:rPr lang="en-US" sz="1600" dirty="0">
                <a:solidFill>
                  <a:schemeClr val="tx1">
                    <a:lumMod val="85000"/>
                    <a:lumOff val="15000"/>
                  </a:schemeClr>
                </a:solidFill>
                <a:latin typeface="Trebuchet MS" panose="020B0603020202020204" pitchFamily="34" charset="0"/>
              </a:rPr>
              <a:t> inning</a:t>
            </a:r>
          </a:p>
          <a:p>
            <a:pPr marL="342900" indent="-342900" algn="just">
              <a:buBlip>
                <a:blip r:embed="rId3"/>
              </a:buBlip>
            </a:pPr>
            <a:r>
              <a:rPr lang="en-US" sz="1600" dirty="0">
                <a:solidFill>
                  <a:schemeClr val="tx1">
                    <a:lumMod val="85000"/>
                    <a:lumOff val="15000"/>
                  </a:schemeClr>
                </a:solidFill>
                <a:latin typeface="Trebuchet MS" panose="020B0603020202020204" pitchFamily="34" charset="0"/>
              </a:rPr>
              <a:t>New Economic doctrine: Complete reversal of earlier policies </a:t>
            </a:r>
          </a:p>
          <a:p>
            <a:pPr marL="342900" indent="-342900" algn="just">
              <a:buBlip>
                <a:blip r:embed="rId3"/>
              </a:buBlip>
            </a:pPr>
            <a:r>
              <a:rPr lang="en-US" sz="1600" dirty="0">
                <a:solidFill>
                  <a:schemeClr val="tx1">
                    <a:lumMod val="85000"/>
                    <a:lumOff val="15000"/>
                  </a:schemeClr>
                </a:solidFill>
                <a:latin typeface="Trebuchet MS" panose="020B0603020202020204" pitchFamily="34" charset="0"/>
              </a:rPr>
              <a:t>Bring back manufacturing &amp; jobs</a:t>
            </a:r>
          </a:p>
          <a:p>
            <a:pPr marL="342900" indent="-342900" algn="just">
              <a:buBlip>
                <a:blip r:embed="rId3"/>
              </a:buBlip>
            </a:pPr>
            <a:r>
              <a:rPr lang="en-US" sz="1600" dirty="0">
                <a:solidFill>
                  <a:schemeClr val="tx1">
                    <a:lumMod val="85000"/>
                    <a:lumOff val="15000"/>
                  </a:schemeClr>
                </a:solidFill>
                <a:latin typeface="Trebuchet MS" panose="020B0603020202020204" pitchFamily="34" charset="0"/>
              </a:rPr>
              <a:t>Fight to protect Dollar hegemony, so Trade war !!! </a:t>
            </a:r>
          </a:p>
          <a:p>
            <a:pPr marL="342000" indent="-342900" algn="just">
              <a:buBlip>
                <a:blip r:embed="rId3"/>
              </a:buBlip>
            </a:pPr>
            <a:r>
              <a:rPr lang="en-US" sz="1600" dirty="0">
                <a:solidFill>
                  <a:schemeClr val="tx1">
                    <a:lumMod val="85000"/>
                    <a:lumOff val="15000"/>
                  </a:schemeClr>
                </a:solidFill>
                <a:latin typeface="Trebuchet MS" panose="020B0603020202020204" pitchFamily="34" charset="0"/>
              </a:rPr>
              <a:t>Still Empire of the world: though rising debt (high Fiscal deficit:1.5 Trn $ p.a.) &amp; slowing economy			</a:t>
            </a:r>
          </a:p>
        </p:txBody>
      </p:sp>
      <p:sp>
        <p:nvSpPr>
          <p:cNvPr id="8" name="Slide Number Placeholder 3">
            <a:extLst>
              <a:ext uri="{FF2B5EF4-FFF2-40B4-BE49-F238E27FC236}">
                <a16:creationId xmlns:a16="http://schemas.microsoft.com/office/drawing/2014/main" id="{2C314712-68C0-4A23-A74D-96B4A1A542AB}"/>
              </a:ext>
            </a:extLst>
          </p:cNvPr>
          <p:cNvSpPr>
            <a:spLocks noGrp="1"/>
          </p:cNvSpPr>
          <p:nvPr>
            <p:ph type="sldNum" sz="quarter" idx="12"/>
          </p:nvPr>
        </p:nvSpPr>
        <p:spPr>
          <a:xfrm>
            <a:off x="8100343" y="6347535"/>
            <a:ext cx="475486" cy="395370"/>
          </a:xfrm>
        </p:spPr>
        <p:txBody>
          <a:bodyPr/>
          <a:lstStyle/>
          <a:p>
            <a:fld id="{4526BF57-5DB5-422E-BE92-1F171279E745}" type="slidenum">
              <a:rPr lang="en-IN" smtClean="0"/>
              <a:t>13</a:t>
            </a:fld>
            <a:endParaRPr lang="en-IN" dirty="0"/>
          </a:p>
        </p:txBody>
      </p:sp>
      <p:sp>
        <p:nvSpPr>
          <p:cNvPr id="6" name="Title 1"/>
          <p:cNvSpPr txBox="1">
            <a:spLocks/>
          </p:cNvSpPr>
          <p:nvPr/>
        </p:nvSpPr>
        <p:spPr>
          <a:xfrm>
            <a:off x="527327" y="2349093"/>
            <a:ext cx="8248677" cy="69890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600" b="1" dirty="0">
                <a:solidFill>
                  <a:srgbClr val="07A149"/>
                </a:solidFill>
                <a:latin typeface="Trebuchet MS" panose="020B0603020202020204" pitchFamily="34" charset="0"/>
              </a:rPr>
              <a:t>Europe</a:t>
            </a:r>
            <a:endParaRPr lang="en-IN" sz="2600" b="1" dirty="0">
              <a:solidFill>
                <a:schemeClr val="tx1">
                  <a:lumMod val="65000"/>
                  <a:lumOff val="35000"/>
                </a:schemeClr>
              </a:solidFill>
              <a:latin typeface="Trebuchet MS" panose="020B0603020202020204" pitchFamily="34" charset="0"/>
            </a:endParaRPr>
          </a:p>
        </p:txBody>
      </p:sp>
      <p:sp>
        <p:nvSpPr>
          <p:cNvPr id="9" name="Title 1"/>
          <p:cNvSpPr txBox="1">
            <a:spLocks/>
          </p:cNvSpPr>
          <p:nvPr/>
        </p:nvSpPr>
        <p:spPr>
          <a:xfrm>
            <a:off x="556284" y="4025493"/>
            <a:ext cx="8248677" cy="69890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600" b="1" dirty="0">
                <a:solidFill>
                  <a:srgbClr val="07A149"/>
                </a:solidFill>
                <a:latin typeface="Trebuchet MS" panose="020B0603020202020204" pitchFamily="34" charset="0"/>
              </a:rPr>
              <a:t>Japan</a:t>
            </a:r>
            <a:endParaRPr lang="en-IN" sz="2600" b="1" dirty="0">
              <a:solidFill>
                <a:schemeClr val="tx1">
                  <a:lumMod val="65000"/>
                  <a:lumOff val="35000"/>
                </a:schemeClr>
              </a:solidFill>
              <a:latin typeface="Trebuchet MS" panose="020B0603020202020204" pitchFamily="34" charset="0"/>
            </a:endParaRPr>
          </a:p>
        </p:txBody>
      </p:sp>
      <p:sp>
        <p:nvSpPr>
          <p:cNvPr id="10" name="TextBox 9"/>
          <p:cNvSpPr txBox="1"/>
          <p:nvPr/>
        </p:nvSpPr>
        <p:spPr>
          <a:xfrm>
            <a:off x="527327" y="2867561"/>
            <a:ext cx="7822194" cy="1323439"/>
          </a:xfrm>
          <a:prstGeom prst="rect">
            <a:avLst/>
          </a:prstGeom>
          <a:noFill/>
        </p:spPr>
        <p:txBody>
          <a:bodyPr wrap="square" rtlCol="0">
            <a:spAutoFit/>
          </a:bodyPr>
          <a:lstStyle/>
          <a:p>
            <a:pPr marL="342900" indent="-342900" algn="just">
              <a:buBlip>
                <a:blip r:embed="rId3"/>
              </a:buBlip>
            </a:pPr>
            <a:r>
              <a:rPr lang="en-US" sz="1600" dirty="0">
                <a:solidFill>
                  <a:schemeClr val="tx1">
                    <a:lumMod val="85000"/>
                    <a:lumOff val="15000"/>
                  </a:schemeClr>
                </a:solidFill>
                <a:latin typeface="Trebuchet MS" panose="020B0603020202020204" pitchFamily="34" charset="0"/>
              </a:rPr>
              <a:t>A sinking ship</a:t>
            </a:r>
          </a:p>
          <a:p>
            <a:pPr marL="342900" indent="-342900" algn="just">
              <a:buBlip>
                <a:blip r:embed="rId3"/>
              </a:buBlip>
            </a:pPr>
            <a:r>
              <a:rPr lang="en-US" sz="1600" dirty="0">
                <a:solidFill>
                  <a:schemeClr val="tx1">
                    <a:lumMod val="85000"/>
                    <a:lumOff val="15000"/>
                  </a:schemeClr>
                </a:solidFill>
                <a:latin typeface="Trebuchet MS" panose="020B0603020202020204" pitchFamily="34" charset="0"/>
              </a:rPr>
              <a:t>Migrant crisis</a:t>
            </a:r>
          </a:p>
          <a:p>
            <a:pPr marL="342900" indent="-342900" algn="just">
              <a:buBlip>
                <a:blip r:embed="rId3"/>
              </a:buBlip>
            </a:pPr>
            <a:r>
              <a:rPr lang="en-US" sz="1600" dirty="0">
                <a:solidFill>
                  <a:schemeClr val="tx1">
                    <a:lumMod val="85000"/>
                    <a:lumOff val="15000"/>
                  </a:schemeClr>
                </a:solidFill>
                <a:latin typeface="Trebuchet MS" panose="020B0603020202020204" pitchFamily="34" charset="0"/>
              </a:rPr>
              <a:t>Political crisis</a:t>
            </a:r>
          </a:p>
          <a:p>
            <a:pPr marL="342900" indent="-342900" algn="just">
              <a:buBlip>
                <a:blip r:embed="rId3"/>
              </a:buBlip>
            </a:pPr>
            <a:r>
              <a:rPr lang="en-US" sz="1600" dirty="0">
                <a:solidFill>
                  <a:schemeClr val="tx1">
                    <a:lumMod val="85000"/>
                    <a:lumOff val="15000"/>
                  </a:schemeClr>
                </a:solidFill>
                <a:latin typeface="Trebuchet MS" panose="020B0603020202020204" pitchFamily="34" charset="0"/>
              </a:rPr>
              <a:t>Economic crisis: Germany, France, Italy in near recession trajectory</a:t>
            </a:r>
          </a:p>
          <a:p>
            <a:pPr marL="342900" indent="-342900" algn="just">
              <a:buBlip>
                <a:blip r:embed="rId3"/>
              </a:buBlip>
            </a:pPr>
            <a:r>
              <a:rPr lang="en-US" sz="1600" dirty="0">
                <a:solidFill>
                  <a:schemeClr val="tx1">
                    <a:lumMod val="85000"/>
                    <a:lumOff val="15000"/>
                  </a:schemeClr>
                </a:solidFill>
                <a:latin typeface="Trebuchet MS" panose="020B0603020202020204" pitchFamily="34" charset="0"/>
              </a:rPr>
              <a:t>Demographic headwinds</a:t>
            </a:r>
          </a:p>
        </p:txBody>
      </p:sp>
      <p:sp>
        <p:nvSpPr>
          <p:cNvPr id="11" name="TextBox 10"/>
          <p:cNvSpPr txBox="1"/>
          <p:nvPr/>
        </p:nvSpPr>
        <p:spPr>
          <a:xfrm>
            <a:off x="527327" y="4542254"/>
            <a:ext cx="7822194" cy="1401346"/>
          </a:xfrm>
          <a:prstGeom prst="rect">
            <a:avLst/>
          </a:prstGeom>
          <a:noFill/>
        </p:spPr>
        <p:txBody>
          <a:bodyPr wrap="square" rtlCol="0">
            <a:spAutoFit/>
          </a:bodyPr>
          <a:lstStyle/>
          <a:p>
            <a:pPr marL="342900" indent="-342900" algn="just">
              <a:buBlip>
                <a:blip r:embed="rId3"/>
              </a:buBlip>
            </a:pPr>
            <a:r>
              <a:rPr lang="en-US" sz="1600" dirty="0">
                <a:solidFill>
                  <a:schemeClr val="tx1">
                    <a:lumMod val="85000"/>
                    <a:lumOff val="15000"/>
                  </a:schemeClr>
                </a:solidFill>
                <a:latin typeface="Trebuchet MS" panose="020B0603020202020204" pitchFamily="34" charset="0"/>
              </a:rPr>
              <a:t>Another sinking ship</a:t>
            </a:r>
          </a:p>
          <a:p>
            <a:pPr marL="342900" indent="-342900" algn="just">
              <a:buBlip>
                <a:blip r:embed="rId3"/>
              </a:buBlip>
            </a:pPr>
            <a:r>
              <a:rPr lang="en-US" sz="1600" dirty="0">
                <a:solidFill>
                  <a:schemeClr val="tx1">
                    <a:lumMod val="85000"/>
                    <a:lumOff val="15000"/>
                  </a:schemeClr>
                </a:solidFill>
                <a:latin typeface="Trebuchet MS" panose="020B0603020202020204" pitchFamily="34" charset="0"/>
              </a:rPr>
              <a:t>Govt. debt: GDP &gt; 230%</a:t>
            </a:r>
          </a:p>
          <a:p>
            <a:pPr marL="342900" indent="-342900" algn="just">
              <a:buBlip>
                <a:blip r:embed="rId3"/>
              </a:buBlip>
            </a:pPr>
            <a:r>
              <a:rPr lang="en-US" sz="1600" dirty="0">
                <a:solidFill>
                  <a:schemeClr val="tx1">
                    <a:lumMod val="85000"/>
                    <a:lumOff val="15000"/>
                  </a:schemeClr>
                </a:solidFill>
                <a:latin typeface="Trebuchet MS" panose="020B0603020202020204" pitchFamily="34" charset="0"/>
              </a:rPr>
              <a:t>Aging population</a:t>
            </a:r>
          </a:p>
          <a:p>
            <a:pPr marL="342900" indent="-342900" algn="just">
              <a:buBlip>
                <a:blip r:embed="rId3"/>
              </a:buBlip>
            </a:pPr>
            <a:r>
              <a:rPr lang="en-US" sz="1600" dirty="0">
                <a:solidFill>
                  <a:schemeClr val="tx1">
                    <a:lumMod val="85000"/>
                    <a:lumOff val="15000"/>
                  </a:schemeClr>
                </a:solidFill>
                <a:latin typeface="Trebuchet MS" panose="020B0603020202020204" pitchFamily="34" charset="0"/>
              </a:rPr>
              <a:t>Behind China &amp; USA in technological advancement</a:t>
            </a:r>
          </a:p>
          <a:p>
            <a:pPr marL="342900" indent="-342900" algn="just">
              <a:lnSpc>
                <a:spcPct val="150000"/>
              </a:lnSpc>
              <a:buBlip>
                <a:blip r:embed="rId3"/>
              </a:buBlip>
            </a:pPr>
            <a:endParaRPr lang="en-US" sz="1600" dirty="0">
              <a:solidFill>
                <a:schemeClr val="tx1">
                  <a:lumMod val="85000"/>
                  <a:lumOff val="15000"/>
                </a:schemeClr>
              </a:solidFill>
              <a:latin typeface="Trebuchet MS" panose="020B0603020202020204" pitchFamily="34" charset="0"/>
            </a:endParaRPr>
          </a:p>
        </p:txBody>
      </p:sp>
    </p:spTree>
    <p:extLst>
      <p:ext uri="{BB962C8B-B14F-4D97-AF65-F5344CB8AC3E}">
        <p14:creationId xmlns:p14="http://schemas.microsoft.com/office/powerpoint/2010/main" val="1589025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AD8040E-5B77-1B67-A834-E8400FFE2567}"/>
              </a:ext>
            </a:extLst>
          </p:cNvPr>
          <p:cNvSpPr txBox="1">
            <a:spLocks/>
          </p:cNvSpPr>
          <p:nvPr/>
        </p:nvSpPr>
        <p:spPr>
          <a:xfrm>
            <a:off x="533400" y="99934"/>
            <a:ext cx="7886700" cy="79545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IN" sz="2600" b="1" dirty="0">
                <a:solidFill>
                  <a:srgbClr val="07A149"/>
                </a:solidFill>
                <a:latin typeface="Trebuchet MS" panose="020B0603020202020204" pitchFamily="34" charset="0"/>
              </a:rPr>
              <a:t>General questions</a:t>
            </a:r>
            <a:endParaRPr lang="en-IN" sz="2600" b="1" dirty="0">
              <a:solidFill>
                <a:schemeClr val="tx1">
                  <a:lumMod val="65000"/>
                  <a:lumOff val="35000"/>
                </a:schemeClr>
              </a:solidFill>
              <a:latin typeface="Trebuchet MS" panose="020B0603020202020204" pitchFamily="34" charset="0"/>
            </a:endParaRPr>
          </a:p>
        </p:txBody>
      </p:sp>
      <p:sp>
        <p:nvSpPr>
          <p:cNvPr id="4" name="TextBox 3">
            <a:extLst>
              <a:ext uri="{FF2B5EF4-FFF2-40B4-BE49-F238E27FC236}">
                <a16:creationId xmlns:a16="http://schemas.microsoft.com/office/drawing/2014/main" id="{1FD1092F-46B2-B55E-8D93-078EF7A7579A}"/>
              </a:ext>
            </a:extLst>
          </p:cNvPr>
          <p:cNvSpPr txBox="1"/>
          <p:nvPr/>
        </p:nvSpPr>
        <p:spPr>
          <a:xfrm>
            <a:off x="524907" y="1027403"/>
            <a:ext cx="8277222" cy="785793"/>
          </a:xfrm>
          <a:prstGeom prst="rect">
            <a:avLst/>
          </a:prstGeom>
          <a:noFill/>
        </p:spPr>
        <p:txBody>
          <a:bodyPr wrap="square" rtlCol="0">
            <a:spAutoFit/>
          </a:bodyPr>
          <a:lstStyle>
            <a:defPPr>
              <a:defRPr lang="en-US"/>
            </a:defPPr>
            <a:lvl1pPr marL="342900" indent="-342900">
              <a:buBlip>
                <a:blip r:embed="rId3"/>
              </a:buBlip>
              <a:defRPr sz="1500">
                <a:solidFill>
                  <a:schemeClr val="tx1">
                    <a:lumMod val="85000"/>
                    <a:lumOff val="15000"/>
                  </a:schemeClr>
                </a:solidFill>
                <a:latin typeface="Trebuchet MS" panose="020B0603020202020204" pitchFamily="34" charset="0"/>
              </a:defRPr>
            </a:lvl1pPr>
            <a:lvl3pPr marL="800100" lvl="2" indent="-342900">
              <a:buFont typeface="Arial" panose="020B0604020202020204" pitchFamily="34" charset="0"/>
              <a:buChar char="•"/>
              <a:defRPr sz="1500">
                <a:solidFill>
                  <a:schemeClr val="tx1">
                    <a:lumMod val="85000"/>
                    <a:lumOff val="15000"/>
                  </a:schemeClr>
                </a:solidFill>
                <a:latin typeface="Trebuchet MS" panose="020B0603020202020204" pitchFamily="34" charset="0"/>
              </a:defRPr>
            </a:lvl3pPr>
          </a:lstStyle>
          <a:p>
            <a:pPr marL="0" indent="0" algn="just">
              <a:lnSpc>
                <a:spcPct val="150000"/>
              </a:lnSpc>
              <a:buNone/>
            </a:pPr>
            <a:endParaRPr lang="en-US" sz="1600" dirty="0">
              <a:solidFill>
                <a:schemeClr val="tx1"/>
              </a:solidFill>
            </a:endParaRPr>
          </a:p>
          <a:p>
            <a:pPr marL="0" indent="0" algn="just">
              <a:lnSpc>
                <a:spcPct val="150000"/>
              </a:lnSpc>
              <a:buNone/>
            </a:pPr>
            <a:endParaRPr lang="en-US" sz="1600" dirty="0"/>
          </a:p>
        </p:txBody>
      </p:sp>
      <p:sp>
        <p:nvSpPr>
          <p:cNvPr id="7" name="TextBox 6">
            <a:extLst>
              <a:ext uri="{FF2B5EF4-FFF2-40B4-BE49-F238E27FC236}">
                <a16:creationId xmlns:a16="http://schemas.microsoft.com/office/drawing/2014/main" id="{3A83B750-F8C8-3C0D-FBC4-3F209FAFED1E}"/>
              </a:ext>
            </a:extLst>
          </p:cNvPr>
          <p:cNvSpPr txBox="1"/>
          <p:nvPr/>
        </p:nvSpPr>
        <p:spPr>
          <a:xfrm>
            <a:off x="545942" y="861764"/>
            <a:ext cx="8277222" cy="3743269"/>
          </a:xfrm>
          <a:prstGeom prst="rect">
            <a:avLst/>
          </a:prstGeom>
          <a:noFill/>
        </p:spPr>
        <p:txBody>
          <a:bodyPr wrap="square" rtlCol="0">
            <a:spAutoFit/>
          </a:bodyPr>
          <a:lstStyle>
            <a:defPPr>
              <a:defRPr lang="en-US"/>
            </a:defPPr>
            <a:lvl1pPr marL="342900" indent="-342900">
              <a:buBlip>
                <a:blip r:embed="rId3"/>
              </a:buBlip>
              <a:defRPr sz="1500">
                <a:solidFill>
                  <a:schemeClr val="tx1">
                    <a:lumMod val="85000"/>
                    <a:lumOff val="15000"/>
                  </a:schemeClr>
                </a:solidFill>
                <a:latin typeface="Trebuchet MS" panose="020B0603020202020204" pitchFamily="34" charset="0"/>
              </a:defRPr>
            </a:lvl1pPr>
            <a:lvl3pPr marL="800100" lvl="2" indent="-342900">
              <a:buFont typeface="Arial" panose="020B0604020202020204" pitchFamily="34" charset="0"/>
              <a:buChar char="•"/>
              <a:defRPr sz="1500">
                <a:solidFill>
                  <a:schemeClr val="tx1">
                    <a:lumMod val="85000"/>
                    <a:lumOff val="15000"/>
                  </a:schemeClr>
                </a:solidFill>
                <a:latin typeface="Trebuchet MS" panose="020B0603020202020204" pitchFamily="34" charset="0"/>
              </a:defRPr>
            </a:lvl3pPr>
          </a:lstStyle>
          <a:p>
            <a:pPr algn="just">
              <a:lnSpc>
                <a:spcPct val="150000"/>
              </a:lnSpc>
            </a:pPr>
            <a:r>
              <a:rPr lang="en-US" sz="1600" dirty="0"/>
              <a:t>Is Trade war for bringing manufacturing &amp; jobs to America or something beyond</a:t>
            </a:r>
          </a:p>
          <a:p>
            <a:pPr algn="just">
              <a:lnSpc>
                <a:spcPct val="150000"/>
              </a:lnSpc>
            </a:pPr>
            <a:r>
              <a:rPr lang="en-US" sz="1600" dirty="0"/>
              <a:t>Will America succeed to curtail China’s vertical growth (misusing/abusing all ethical &amp; WTO guidelines)</a:t>
            </a:r>
          </a:p>
          <a:p>
            <a:pPr marL="0" indent="0" algn="just">
              <a:lnSpc>
                <a:spcPct val="150000"/>
              </a:lnSpc>
              <a:buNone/>
            </a:pPr>
            <a:r>
              <a:rPr lang="en-US" sz="1600" dirty="0"/>
              <a:t>      ex: kept cost of capital very low</a:t>
            </a:r>
          </a:p>
          <a:p>
            <a:pPr marL="0" indent="0" algn="just">
              <a:lnSpc>
                <a:spcPct val="150000"/>
              </a:lnSpc>
              <a:buNone/>
            </a:pPr>
            <a:r>
              <a:rPr lang="en-US" sz="1600" dirty="0"/>
              <a:t>         : export incentives</a:t>
            </a:r>
          </a:p>
          <a:p>
            <a:pPr marL="0" indent="0" algn="just">
              <a:lnSpc>
                <a:spcPct val="150000"/>
              </a:lnSpc>
              <a:buNone/>
            </a:pPr>
            <a:r>
              <a:rPr lang="en-US" sz="1600" dirty="0"/>
              <a:t>         : not fulfilling environment norms</a:t>
            </a:r>
          </a:p>
          <a:p>
            <a:pPr marL="0" indent="0" algn="just">
              <a:lnSpc>
                <a:spcPct val="150000"/>
              </a:lnSpc>
              <a:buNone/>
            </a:pPr>
            <a:r>
              <a:rPr lang="en-US" sz="1600" dirty="0"/>
              <a:t>         : copying/theft of technologies</a:t>
            </a:r>
          </a:p>
          <a:p>
            <a:pPr marL="0" indent="0" algn="just">
              <a:lnSpc>
                <a:spcPct val="150000"/>
              </a:lnSpc>
              <a:buNone/>
            </a:pPr>
            <a:endParaRPr lang="en-US" dirty="0"/>
          </a:p>
          <a:p>
            <a:pPr marL="0" indent="0" algn="just">
              <a:lnSpc>
                <a:spcPct val="150000"/>
              </a:lnSpc>
              <a:buNone/>
            </a:pPr>
            <a:r>
              <a:rPr lang="en-US" dirty="0"/>
              <a:t>      </a:t>
            </a:r>
            <a:r>
              <a:rPr lang="en-US" sz="1800" dirty="0"/>
              <a:t>If yes, at what cost?</a:t>
            </a:r>
          </a:p>
          <a:p>
            <a:pPr marL="0" indent="0" algn="just">
              <a:lnSpc>
                <a:spcPct val="150000"/>
              </a:lnSpc>
              <a:buNone/>
            </a:pPr>
            <a:endParaRPr lang="en-US" dirty="0"/>
          </a:p>
        </p:txBody>
      </p:sp>
      <p:sp>
        <p:nvSpPr>
          <p:cNvPr id="9" name="Footer Placeholder 4">
            <a:extLst>
              <a:ext uri="{FF2B5EF4-FFF2-40B4-BE49-F238E27FC236}">
                <a16:creationId xmlns:a16="http://schemas.microsoft.com/office/drawing/2014/main" id="{B0D0A9E5-2A6B-133E-5719-9631BF6678AC}"/>
              </a:ext>
            </a:extLst>
          </p:cNvPr>
          <p:cNvSpPr txBox="1">
            <a:spLocks/>
          </p:cNvSpPr>
          <p:nvPr/>
        </p:nvSpPr>
        <p:spPr>
          <a:xfrm>
            <a:off x="3018676" y="6378659"/>
            <a:ext cx="3086100" cy="365125"/>
          </a:xfrm>
          <a:prstGeom prst="rect">
            <a:avLst/>
          </a:prstGeom>
        </p:spPr>
        <p:txBody>
          <a:bodyPr anchor="ctr"/>
          <a:lstStyle>
            <a:defPPr>
              <a:defRPr lang="en-US"/>
            </a:defPPr>
            <a:lvl1pPr marL="0" algn="ctr" defTabSz="914400" rtl="0" eaLnBrk="1" latinLnBrk="0" hangingPunct="1">
              <a:defRPr sz="1000" kern="1200">
                <a:solidFill>
                  <a:schemeClr val="tx1">
                    <a:lumMod val="50000"/>
                    <a:lumOff val="50000"/>
                  </a:schemeClr>
                </a:solidFill>
                <a:latin typeface="Trebuchet MS" panose="020B06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a:t>Private &amp; Confidential, Not For Circulation</a:t>
            </a:r>
            <a:endParaRPr lang="en-IN" dirty="0"/>
          </a:p>
        </p:txBody>
      </p:sp>
      <p:sp>
        <p:nvSpPr>
          <p:cNvPr id="10" name="Slide Number Placeholder 3">
            <a:extLst>
              <a:ext uri="{FF2B5EF4-FFF2-40B4-BE49-F238E27FC236}">
                <a16:creationId xmlns:a16="http://schemas.microsoft.com/office/drawing/2014/main" id="{8630F795-7BBB-6D27-0663-F5E9FEFE42B1}"/>
              </a:ext>
            </a:extLst>
          </p:cNvPr>
          <p:cNvSpPr txBox="1">
            <a:spLocks/>
          </p:cNvSpPr>
          <p:nvPr/>
        </p:nvSpPr>
        <p:spPr>
          <a:xfrm>
            <a:off x="8001000" y="6310230"/>
            <a:ext cx="475486" cy="39537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526BF57-5DB5-422E-BE92-1F171279E745}" type="slidenum">
              <a:rPr lang="en-IN" sz="1000">
                <a:solidFill>
                  <a:schemeClr val="tx1">
                    <a:lumMod val="50000"/>
                    <a:lumOff val="50000"/>
                  </a:schemeClr>
                </a:solidFill>
                <a:latin typeface="Trebuchet MS" panose="020B0603020202020204" pitchFamily="34" charset="0"/>
              </a:rPr>
              <a:pPr/>
              <a:t>14</a:t>
            </a:fld>
            <a:endParaRPr lang="en-IN" sz="1000" dirty="0">
              <a:solidFill>
                <a:schemeClr val="tx1">
                  <a:lumMod val="50000"/>
                  <a:lumOff val="50000"/>
                </a:schemeClr>
              </a:solidFill>
              <a:latin typeface="Trebuchet MS" panose="020B0603020202020204" pitchFamily="34" charset="0"/>
            </a:endParaRPr>
          </a:p>
        </p:txBody>
      </p:sp>
    </p:spTree>
    <p:extLst>
      <p:ext uri="{BB962C8B-B14F-4D97-AF65-F5344CB8AC3E}">
        <p14:creationId xmlns:p14="http://schemas.microsoft.com/office/powerpoint/2010/main" val="2182284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994538E4-7BED-4D27-81EB-E7F9B09C1558}"/>
              </a:ext>
            </a:extLst>
          </p:cNvPr>
          <p:cNvSpPr>
            <a:spLocks noGrp="1"/>
          </p:cNvSpPr>
          <p:nvPr>
            <p:ph type="ftr" sz="quarter" idx="3"/>
          </p:nvPr>
        </p:nvSpPr>
        <p:spPr>
          <a:xfrm>
            <a:off x="3018676" y="6378659"/>
            <a:ext cx="3086100" cy="365125"/>
          </a:xfrm>
          <a:prstGeom prst="rect">
            <a:avLst/>
          </a:prstGeom>
        </p:spPr>
        <p:txBody>
          <a:bodyPr anchor="ctr"/>
          <a:lstStyle>
            <a:lvl1pPr algn="ctr">
              <a:defRPr sz="1000">
                <a:solidFill>
                  <a:schemeClr val="tx1">
                    <a:lumMod val="50000"/>
                    <a:lumOff val="50000"/>
                  </a:schemeClr>
                </a:solidFill>
                <a:latin typeface="Trebuchet MS" panose="020B0603020202020204" pitchFamily="34" charset="0"/>
              </a:defRPr>
            </a:lvl1pPr>
          </a:lstStyle>
          <a:p>
            <a:r>
              <a:rPr lang="en-IN" dirty="0"/>
              <a:t>Private &amp; Confidential, Not For Circulation</a:t>
            </a:r>
          </a:p>
        </p:txBody>
      </p:sp>
      <p:sp>
        <p:nvSpPr>
          <p:cNvPr id="8" name="TextBox 7">
            <a:extLst>
              <a:ext uri="{FF2B5EF4-FFF2-40B4-BE49-F238E27FC236}">
                <a16:creationId xmlns:a16="http://schemas.microsoft.com/office/drawing/2014/main" id="{C56F7720-45D0-4565-B07A-6D863696FC46}"/>
              </a:ext>
            </a:extLst>
          </p:cNvPr>
          <p:cNvSpPr txBox="1"/>
          <p:nvPr/>
        </p:nvSpPr>
        <p:spPr>
          <a:xfrm>
            <a:off x="545942" y="861764"/>
            <a:ext cx="8277222" cy="2263120"/>
          </a:xfrm>
          <a:prstGeom prst="rect">
            <a:avLst/>
          </a:prstGeom>
          <a:noFill/>
        </p:spPr>
        <p:txBody>
          <a:bodyPr wrap="square" rtlCol="0">
            <a:spAutoFit/>
          </a:bodyPr>
          <a:lstStyle>
            <a:defPPr>
              <a:defRPr lang="en-US"/>
            </a:defPPr>
            <a:lvl1pPr marL="342900" indent="-342900">
              <a:buBlip>
                <a:blip r:embed="rId3"/>
              </a:buBlip>
              <a:defRPr sz="1500">
                <a:solidFill>
                  <a:schemeClr val="tx1">
                    <a:lumMod val="85000"/>
                    <a:lumOff val="15000"/>
                  </a:schemeClr>
                </a:solidFill>
                <a:latin typeface="Trebuchet MS" panose="020B0603020202020204" pitchFamily="34" charset="0"/>
              </a:defRPr>
            </a:lvl1pPr>
            <a:lvl3pPr marL="800100" lvl="2" indent="-342900">
              <a:buFont typeface="Arial" panose="020B0604020202020204" pitchFamily="34" charset="0"/>
              <a:buChar char="•"/>
              <a:defRPr sz="1500">
                <a:solidFill>
                  <a:schemeClr val="tx1">
                    <a:lumMod val="85000"/>
                    <a:lumOff val="15000"/>
                  </a:schemeClr>
                </a:solidFill>
                <a:latin typeface="Trebuchet MS" panose="020B0603020202020204" pitchFamily="34" charset="0"/>
              </a:defRPr>
            </a:lvl3pPr>
          </a:lstStyle>
          <a:p>
            <a:pPr algn="just">
              <a:lnSpc>
                <a:spcPct val="150000"/>
              </a:lnSpc>
            </a:pPr>
            <a:r>
              <a:rPr lang="en-US" sz="1600" dirty="0"/>
              <a:t>GDP : 4.3</a:t>
            </a:r>
            <a:r>
              <a:rPr lang="en-US" sz="1600" dirty="0">
                <a:solidFill>
                  <a:srgbClr val="FF0000"/>
                </a:solidFill>
              </a:rPr>
              <a:t> </a:t>
            </a:r>
            <a:r>
              <a:rPr lang="en-US" sz="1600" dirty="0"/>
              <a:t>Trillion US$ </a:t>
            </a:r>
            <a:r>
              <a:rPr lang="en-US" sz="1600" dirty="0" err="1"/>
              <a:t>apx</a:t>
            </a:r>
            <a:r>
              <a:rPr lang="en-US" sz="1600" dirty="0"/>
              <a:t>.</a:t>
            </a:r>
            <a:endParaRPr lang="en-US" sz="1600" dirty="0">
              <a:solidFill>
                <a:srgbClr val="FF0000"/>
              </a:solidFill>
            </a:endParaRPr>
          </a:p>
          <a:p>
            <a:pPr algn="just">
              <a:lnSpc>
                <a:spcPct val="150000"/>
              </a:lnSpc>
            </a:pPr>
            <a:r>
              <a:rPr lang="en-US" sz="1600" dirty="0"/>
              <a:t>Politically Stable</a:t>
            </a:r>
          </a:p>
          <a:p>
            <a:pPr algn="just">
              <a:lnSpc>
                <a:spcPct val="150000"/>
              </a:lnSpc>
            </a:pPr>
            <a:r>
              <a:rPr lang="en-US" sz="1600" dirty="0"/>
              <a:t>Fiscal deficit: on consolidation path</a:t>
            </a:r>
          </a:p>
          <a:p>
            <a:pPr algn="just">
              <a:lnSpc>
                <a:spcPct val="150000"/>
              </a:lnSpc>
            </a:pPr>
            <a:r>
              <a:rPr lang="en-US" sz="1600" dirty="0"/>
              <a:t>Slowing GDP growth from 2022/2023 period</a:t>
            </a:r>
          </a:p>
          <a:p>
            <a:pPr algn="just">
              <a:lnSpc>
                <a:spcPct val="150000"/>
              </a:lnSpc>
            </a:pPr>
            <a:r>
              <a:rPr lang="en-US" sz="1600" dirty="0"/>
              <a:t>Still fastest growing economy in the world – expected to grow above 6%: real GDP</a:t>
            </a:r>
          </a:p>
          <a:p>
            <a:pPr algn="just">
              <a:lnSpc>
                <a:spcPct val="150000"/>
              </a:lnSpc>
            </a:pPr>
            <a:r>
              <a:rPr lang="en-US" sz="1600" dirty="0"/>
              <a:t>Caught in the web of Trade war triggered by USA.</a:t>
            </a:r>
            <a:endParaRPr lang="en-GB" sz="1600" dirty="0"/>
          </a:p>
        </p:txBody>
      </p:sp>
      <p:sp>
        <p:nvSpPr>
          <p:cNvPr id="7" name="Slide Number Placeholder 3">
            <a:extLst>
              <a:ext uri="{FF2B5EF4-FFF2-40B4-BE49-F238E27FC236}">
                <a16:creationId xmlns:a16="http://schemas.microsoft.com/office/drawing/2014/main" id="{C4F295F3-3EB8-4F63-AAEC-219DDACD1C38}"/>
              </a:ext>
            </a:extLst>
          </p:cNvPr>
          <p:cNvSpPr>
            <a:spLocks noGrp="1"/>
          </p:cNvSpPr>
          <p:nvPr>
            <p:ph type="sldNum" sz="quarter" idx="12"/>
          </p:nvPr>
        </p:nvSpPr>
        <p:spPr>
          <a:xfrm>
            <a:off x="8100343" y="6347535"/>
            <a:ext cx="475486" cy="395370"/>
          </a:xfrm>
        </p:spPr>
        <p:txBody>
          <a:bodyPr/>
          <a:lstStyle/>
          <a:p>
            <a:fld id="{4526BF57-5DB5-422E-BE92-1F171279E745}" type="slidenum">
              <a:rPr lang="en-IN" smtClean="0"/>
              <a:t>15</a:t>
            </a:fld>
            <a:endParaRPr lang="en-IN" dirty="0"/>
          </a:p>
        </p:txBody>
      </p:sp>
      <p:sp>
        <p:nvSpPr>
          <p:cNvPr id="3" name="Title 1">
            <a:extLst>
              <a:ext uri="{FF2B5EF4-FFF2-40B4-BE49-F238E27FC236}">
                <a16:creationId xmlns:a16="http://schemas.microsoft.com/office/drawing/2014/main" id="{1D4D934A-C86D-840E-F3EB-94883DC38680}"/>
              </a:ext>
            </a:extLst>
          </p:cNvPr>
          <p:cNvSpPr txBox="1">
            <a:spLocks/>
          </p:cNvSpPr>
          <p:nvPr/>
        </p:nvSpPr>
        <p:spPr>
          <a:xfrm>
            <a:off x="569638" y="124924"/>
            <a:ext cx="8266965" cy="73684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IN" sz="2600" b="1" dirty="0">
                <a:solidFill>
                  <a:srgbClr val="07A149"/>
                </a:solidFill>
                <a:latin typeface="Trebuchet MS" panose="020B0603020202020204" pitchFamily="34" charset="0"/>
              </a:rPr>
              <a:t>India</a:t>
            </a:r>
            <a:endParaRPr lang="en-IN" sz="2600" b="1" dirty="0">
              <a:solidFill>
                <a:schemeClr val="tx1">
                  <a:lumMod val="65000"/>
                  <a:lumOff val="35000"/>
                </a:schemeClr>
              </a:solidFill>
              <a:latin typeface="Trebuchet MS" panose="020B0603020202020204" pitchFamily="34" charset="0"/>
            </a:endParaRPr>
          </a:p>
        </p:txBody>
      </p:sp>
      <p:sp>
        <p:nvSpPr>
          <p:cNvPr id="2" name="TextBox 1">
            <a:extLst>
              <a:ext uri="{FF2B5EF4-FFF2-40B4-BE49-F238E27FC236}">
                <a16:creationId xmlns:a16="http://schemas.microsoft.com/office/drawing/2014/main" id="{F491AD54-D9AF-9BC0-D03D-F1306BF96F4F}"/>
              </a:ext>
            </a:extLst>
          </p:cNvPr>
          <p:cNvSpPr txBox="1"/>
          <p:nvPr/>
        </p:nvSpPr>
        <p:spPr>
          <a:xfrm>
            <a:off x="533400" y="3276600"/>
            <a:ext cx="8277222" cy="2263120"/>
          </a:xfrm>
          <a:prstGeom prst="rect">
            <a:avLst/>
          </a:prstGeom>
          <a:noFill/>
        </p:spPr>
        <p:txBody>
          <a:bodyPr wrap="square" rtlCol="0">
            <a:spAutoFit/>
          </a:bodyPr>
          <a:lstStyle>
            <a:defPPr>
              <a:defRPr lang="en-US"/>
            </a:defPPr>
            <a:lvl1pPr marL="342900" indent="-342900">
              <a:buBlip>
                <a:blip r:embed="rId3"/>
              </a:buBlip>
              <a:defRPr sz="1500">
                <a:solidFill>
                  <a:schemeClr val="tx1">
                    <a:lumMod val="85000"/>
                    <a:lumOff val="15000"/>
                  </a:schemeClr>
                </a:solidFill>
                <a:latin typeface="Trebuchet MS" panose="020B0603020202020204" pitchFamily="34" charset="0"/>
              </a:defRPr>
            </a:lvl1pPr>
            <a:lvl3pPr marL="800100" lvl="2" indent="-342900">
              <a:buFont typeface="Arial" panose="020B0604020202020204" pitchFamily="34" charset="0"/>
              <a:buChar char="•"/>
              <a:defRPr sz="1500">
                <a:solidFill>
                  <a:schemeClr val="tx1">
                    <a:lumMod val="85000"/>
                    <a:lumOff val="15000"/>
                  </a:schemeClr>
                </a:solidFill>
                <a:latin typeface="Trebuchet MS" panose="020B0603020202020204" pitchFamily="34" charset="0"/>
              </a:defRPr>
            </a:lvl3pPr>
          </a:lstStyle>
          <a:p>
            <a:pPr marL="0" indent="0" algn="just">
              <a:lnSpc>
                <a:spcPct val="150000"/>
              </a:lnSpc>
              <a:buNone/>
            </a:pPr>
            <a:r>
              <a:rPr lang="en-US" sz="1600" b="1" dirty="0"/>
              <a:t>World outlook: Due to Trade war</a:t>
            </a:r>
          </a:p>
          <a:p>
            <a:pPr algn="just">
              <a:lnSpc>
                <a:spcPct val="150000"/>
              </a:lnSpc>
            </a:pPr>
            <a:r>
              <a:rPr lang="en-US" sz="1600" dirty="0"/>
              <a:t>Expect USA to amicably settle tariffs with allies: India, Vietnam, Japan, Mexico, Europe, Australia etc., however some base tariff will prevail.</a:t>
            </a:r>
          </a:p>
          <a:p>
            <a:pPr algn="just">
              <a:lnSpc>
                <a:spcPct val="150000"/>
              </a:lnSpc>
            </a:pPr>
            <a:r>
              <a:rPr lang="en-US" sz="1600" dirty="0"/>
              <a:t>US : China : some discussions may start by May 2025</a:t>
            </a:r>
          </a:p>
          <a:p>
            <a:pPr marL="0" indent="0" algn="just">
              <a:lnSpc>
                <a:spcPct val="150000"/>
              </a:lnSpc>
              <a:buNone/>
            </a:pPr>
            <a:r>
              <a:rPr lang="en-US" sz="1600" dirty="0"/>
              <a:t>	       : However, difficult to arrive at any major breakthrough leading to cold 	          war kind of situation</a:t>
            </a:r>
            <a:endParaRPr lang="en-GB" sz="1600" dirty="0"/>
          </a:p>
        </p:txBody>
      </p:sp>
    </p:spTree>
    <p:extLst>
      <p:ext uri="{BB962C8B-B14F-4D97-AF65-F5344CB8AC3E}">
        <p14:creationId xmlns:p14="http://schemas.microsoft.com/office/powerpoint/2010/main" val="653629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r>
              <a:rPr lang="en-IN"/>
              <a:t>Private &amp; Confidential, Not For Circulation</a:t>
            </a:r>
            <a:endParaRPr lang="en-IN" dirty="0"/>
          </a:p>
        </p:txBody>
      </p:sp>
      <p:sp>
        <p:nvSpPr>
          <p:cNvPr id="6" name="Title 1">
            <a:extLst>
              <a:ext uri="{FF2B5EF4-FFF2-40B4-BE49-F238E27FC236}">
                <a16:creationId xmlns:a16="http://schemas.microsoft.com/office/drawing/2014/main" id="{1D4D934A-C86D-840E-F3EB-94883DC38680}"/>
              </a:ext>
            </a:extLst>
          </p:cNvPr>
          <p:cNvSpPr txBox="1">
            <a:spLocks noGrp="1"/>
          </p:cNvSpPr>
          <p:nvPr>
            <p:ph type="title"/>
          </p:nvPr>
        </p:nvSpPr>
        <p:spPr>
          <a:xfrm>
            <a:off x="574055" y="99934"/>
            <a:ext cx="7886700" cy="79545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IN" sz="2600" b="1" dirty="0">
                <a:solidFill>
                  <a:srgbClr val="07A149"/>
                </a:solidFill>
                <a:latin typeface="Trebuchet MS" panose="020B0603020202020204" pitchFamily="34" charset="0"/>
              </a:rPr>
              <a:t>World GDP to contract substantially</a:t>
            </a:r>
            <a:endParaRPr lang="en-IN" sz="2600" b="1" dirty="0">
              <a:solidFill>
                <a:schemeClr val="tx1">
                  <a:lumMod val="65000"/>
                  <a:lumOff val="35000"/>
                </a:schemeClr>
              </a:solidFill>
              <a:latin typeface="Trebuchet MS" panose="020B0603020202020204" pitchFamily="34" charset="0"/>
            </a:endParaRPr>
          </a:p>
        </p:txBody>
      </p:sp>
      <p:sp>
        <p:nvSpPr>
          <p:cNvPr id="7" name="TextBox 6">
            <a:extLst>
              <a:ext uri="{FF2B5EF4-FFF2-40B4-BE49-F238E27FC236}">
                <a16:creationId xmlns:a16="http://schemas.microsoft.com/office/drawing/2014/main" id="{C56F7720-45D0-4565-B07A-6D863696FC46}"/>
              </a:ext>
            </a:extLst>
          </p:cNvPr>
          <p:cNvSpPr txBox="1"/>
          <p:nvPr/>
        </p:nvSpPr>
        <p:spPr>
          <a:xfrm>
            <a:off x="533400" y="762000"/>
            <a:ext cx="8277222" cy="5217775"/>
          </a:xfrm>
          <a:prstGeom prst="rect">
            <a:avLst/>
          </a:prstGeom>
          <a:noFill/>
        </p:spPr>
        <p:txBody>
          <a:bodyPr wrap="square" rtlCol="0">
            <a:spAutoFit/>
          </a:bodyPr>
          <a:lstStyle>
            <a:defPPr>
              <a:defRPr lang="en-US"/>
            </a:defPPr>
            <a:lvl1pPr marL="342900" indent="-342900">
              <a:buBlip>
                <a:blip r:embed="rId3"/>
              </a:buBlip>
              <a:defRPr sz="1500">
                <a:solidFill>
                  <a:schemeClr val="tx1">
                    <a:lumMod val="85000"/>
                    <a:lumOff val="15000"/>
                  </a:schemeClr>
                </a:solidFill>
                <a:latin typeface="Trebuchet MS" panose="020B0603020202020204" pitchFamily="34" charset="0"/>
              </a:defRPr>
            </a:lvl1pPr>
            <a:lvl3pPr marL="800100" lvl="2" indent="-342900">
              <a:buFont typeface="Arial" panose="020B0604020202020204" pitchFamily="34" charset="0"/>
              <a:buChar char="•"/>
              <a:defRPr sz="1500">
                <a:solidFill>
                  <a:schemeClr val="tx1">
                    <a:lumMod val="85000"/>
                    <a:lumOff val="15000"/>
                  </a:schemeClr>
                </a:solidFill>
                <a:latin typeface="Trebuchet MS" panose="020B0603020202020204" pitchFamily="34" charset="0"/>
              </a:defRPr>
            </a:lvl3pPr>
          </a:lstStyle>
          <a:p>
            <a:pPr marL="0" indent="0" algn="just">
              <a:lnSpc>
                <a:spcPct val="150000"/>
              </a:lnSpc>
              <a:buNone/>
            </a:pPr>
            <a:r>
              <a:rPr lang="en-US" sz="1600" dirty="0"/>
              <a:t>Europe + Japan :</a:t>
            </a:r>
          </a:p>
          <a:p>
            <a:pPr algn="just">
              <a:lnSpc>
                <a:spcPct val="150000"/>
              </a:lnSpc>
            </a:pPr>
            <a:r>
              <a:rPr lang="en-US" sz="1600" dirty="0"/>
              <a:t>Can face severe recession within 12 – 15 months, may be earlier</a:t>
            </a:r>
          </a:p>
          <a:p>
            <a:pPr marL="0" indent="0" algn="just">
              <a:lnSpc>
                <a:spcPct val="150000"/>
              </a:lnSpc>
              <a:buNone/>
            </a:pPr>
            <a:r>
              <a:rPr lang="en-US" sz="1600" dirty="0"/>
              <a:t>China :</a:t>
            </a:r>
          </a:p>
          <a:p>
            <a:pPr algn="just">
              <a:lnSpc>
                <a:spcPct val="150000"/>
              </a:lnSpc>
            </a:pPr>
            <a:r>
              <a:rPr lang="en-US" sz="1600" dirty="0"/>
              <a:t>Severe slow down</a:t>
            </a:r>
          </a:p>
          <a:p>
            <a:pPr algn="just">
              <a:lnSpc>
                <a:spcPct val="150000"/>
              </a:lnSpc>
            </a:pPr>
            <a:r>
              <a:rPr lang="en-US" sz="1600" dirty="0"/>
              <a:t>Some sectors may feel freezing winter</a:t>
            </a:r>
          </a:p>
          <a:p>
            <a:pPr algn="just">
              <a:lnSpc>
                <a:spcPct val="150000"/>
              </a:lnSpc>
            </a:pPr>
            <a:r>
              <a:rPr lang="en-US" sz="1600" dirty="0"/>
              <a:t>However. Govt data is unreliable </a:t>
            </a:r>
          </a:p>
          <a:p>
            <a:pPr marL="0" indent="0" algn="just">
              <a:lnSpc>
                <a:spcPct val="150000"/>
              </a:lnSpc>
              <a:buNone/>
            </a:pPr>
            <a:r>
              <a:rPr lang="en-US" sz="1600" dirty="0"/>
              <a:t>South East Asia :</a:t>
            </a:r>
          </a:p>
          <a:p>
            <a:pPr algn="just">
              <a:lnSpc>
                <a:spcPct val="150000"/>
              </a:lnSpc>
            </a:pPr>
            <a:r>
              <a:rPr lang="en-US" sz="1600" dirty="0"/>
              <a:t>Massive slowdown</a:t>
            </a:r>
          </a:p>
          <a:p>
            <a:pPr marL="0" indent="0" algn="just">
              <a:lnSpc>
                <a:spcPct val="150000"/>
              </a:lnSpc>
              <a:buNone/>
            </a:pPr>
            <a:r>
              <a:rPr lang="en-US" sz="1600" dirty="0"/>
              <a:t>India :</a:t>
            </a:r>
          </a:p>
          <a:p>
            <a:pPr algn="just">
              <a:lnSpc>
                <a:spcPct val="150000"/>
              </a:lnSpc>
            </a:pPr>
            <a:r>
              <a:rPr lang="en-US" sz="1600" dirty="0"/>
              <a:t>Too, feel the brunt &amp; likelihood of low economic growth</a:t>
            </a:r>
          </a:p>
          <a:p>
            <a:pPr algn="just">
              <a:lnSpc>
                <a:spcPct val="150000"/>
              </a:lnSpc>
            </a:pPr>
            <a:r>
              <a:rPr lang="en-US" sz="1600" dirty="0"/>
              <a:t>Difficult to quantify at this early stage</a:t>
            </a:r>
          </a:p>
          <a:p>
            <a:pPr marL="0" indent="0" algn="just">
              <a:lnSpc>
                <a:spcPct val="150000"/>
              </a:lnSpc>
              <a:buNone/>
            </a:pPr>
            <a:r>
              <a:rPr lang="en-US" sz="1600" dirty="0"/>
              <a:t>USA :</a:t>
            </a:r>
          </a:p>
          <a:p>
            <a:pPr algn="just">
              <a:lnSpc>
                <a:spcPct val="150000"/>
              </a:lnSpc>
            </a:pPr>
            <a:r>
              <a:rPr lang="en-US" sz="1600" dirty="0"/>
              <a:t>Very high probability of entering into recession within 12 – 15 months</a:t>
            </a:r>
            <a:endParaRPr lang="en-US" sz="1600" dirty="0">
              <a:solidFill>
                <a:schemeClr val="tx1"/>
              </a:solidFill>
            </a:endParaRPr>
          </a:p>
          <a:p>
            <a:pPr marL="0" indent="0" algn="just">
              <a:lnSpc>
                <a:spcPct val="150000"/>
              </a:lnSpc>
              <a:buNone/>
            </a:pPr>
            <a:endParaRPr lang="en-US" sz="1600" dirty="0"/>
          </a:p>
        </p:txBody>
      </p:sp>
      <p:sp>
        <p:nvSpPr>
          <p:cNvPr id="2" name="Slide Number Placeholder 3">
            <a:extLst>
              <a:ext uri="{FF2B5EF4-FFF2-40B4-BE49-F238E27FC236}">
                <a16:creationId xmlns:a16="http://schemas.microsoft.com/office/drawing/2014/main" id="{51883643-9100-306D-645A-5ECABA977904}"/>
              </a:ext>
            </a:extLst>
          </p:cNvPr>
          <p:cNvSpPr>
            <a:spLocks noGrp="1"/>
          </p:cNvSpPr>
          <p:nvPr>
            <p:ph type="sldNum" sz="quarter" idx="12"/>
          </p:nvPr>
        </p:nvSpPr>
        <p:spPr>
          <a:xfrm>
            <a:off x="8100343" y="6347535"/>
            <a:ext cx="475486" cy="395370"/>
          </a:xfrm>
        </p:spPr>
        <p:txBody>
          <a:bodyPr/>
          <a:lstStyle/>
          <a:p>
            <a:fld id="{4526BF57-5DB5-422E-BE92-1F171279E745}" type="slidenum">
              <a:rPr lang="en-IN" smtClean="0"/>
              <a:t>16</a:t>
            </a:fld>
            <a:endParaRPr lang="en-IN" dirty="0"/>
          </a:p>
        </p:txBody>
      </p:sp>
    </p:spTree>
    <p:extLst>
      <p:ext uri="{BB962C8B-B14F-4D97-AF65-F5344CB8AC3E}">
        <p14:creationId xmlns:p14="http://schemas.microsoft.com/office/powerpoint/2010/main" val="1345585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47700" y="228600"/>
            <a:ext cx="7886700" cy="400110"/>
          </a:xfrm>
        </p:spPr>
        <p:txBody>
          <a:bodyPr/>
          <a:lstStyle/>
          <a:p>
            <a:r>
              <a:rPr lang="en-IN" sz="2600" dirty="0">
                <a:solidFill>
                  <a:srgbClr val="07A149"/>
                </a:solidFill>
                <a:latin typeface="Trebuchet MS" panose="020B0603020202020204" pitchFamily="34" charset="0"/>
              </a:rPr>
              <a:t>Economic </a:t>
            </a:r>
            <a:r>
              <a:rPr lang="en-IN" sz="2600" b="1" dirty="0">
                <a:solidFill>
                  <a:srgbClr val="07A149"/>
                </a:solidFill>
                <a:latin typeface="Trebuchet MS" panose="020B0603020202020204" pitchFamily="34" charset="0"/>
              </a:rPr>
              <a:t>Challenges / Concerns</a:t>
            </a:r>
            <a:endParaRPr lang="en-IN" sz="2600" dirty="0"/>
          </a:p>
        </p:txBody>
      </p:sp>
      <p:sp>
        <p:nvSpPr>
          <p:cNvPr id="5" name="Footer Placeholder 4"/>
          <p:cNvSpPr>
            <a:spLocks noGrp="1"/>
          </p:cNvSpPr>
          <p:nvPr>
            <p:ph type="ftr" sz="quarter" idx="3"/>
          </p:nvPr>
        </p:nvSpPr>
        <p:spPr/>
        <p:txBody>
          <a:bodyPr/>
          <a:lstStyle/>
          <a:p>
            <a:r>
              <a:rPr lang="en-IN" dirty="0"/>
              <a:t>Private &amp; Confidential, Not For Circulation</a:t>
            </a:r>
          </a:p>
        </p:txBody>
      </p:sp>
      <p:sp>
        <p:nvSpPr>
          <p:cNvPr id="7" name="TextBox 6">
            <a:extLst>
              <a:ext uri="{FF2B5EF4-FFF2-40B4-BE49-F238E27FC236}">
                <a16:creationId xmlns:a16="http://schemas.microsoft.com/office/drawing/2014/main" id="{C56F7720-45D0-4565-B07A-6D863696FC46}"/>
              </a:ext>
            </a:extLst>
          </p:cNvPr>
          <p:cNvSpPr txBox="1"/>
          <p:nvPr/>
        </p:nvSpPr>
        <p:spPr>
          <a:xfrm>
            <a:off x="502461" y="848085"/>
            <a:ext cx="8277222" cy="5678478"/>
          </a:xfrm>
          <a:prstGeom prst="rect">
            <a:avLst/>
          </a:prstGeom>
          <a:noFill/>
        </p:spPr>
        <p:txBody>
          <a:bodyPr wrap="square" rtlCol="0" anchor="t">
            <a:spAutoFit/>
          </a:bodyPr>
          <a:lstStyle>
            <a:defPPr>
              <a:defRPr lang="en-US"/>
            </a:defPPr>
            <a:lvl1pPr marL="342900" indent="-342900">
              <a:buBlip>
                <a:blip r:embed="rId3"/>
              </a:buBlip>
              <a:defRPr sz="1500">
                <a:solidFill>
                  <a:schemeClr val="tx1">
                    <a:lumMod val="85000"/>
                    <a:lumOff val="15000"/>
                  </a:schemeClr>
                </a:solidFill>
                <a:latin typeface="Trebuchet MS" panose="020B0603020202020204" pitchFamily="34" charset="0"/>
              </a:defRPr>
            </a:lvl1pPr>
            <a:lvl3pPr marL="800100" lvl="2" indent="-342900">
              <a:buFont typeface="Arial" panose="020B0604020202020204" pitchFamily="34" charset="0"/>
              <a:buChar char="•"/>
              <a:defRPr sz="1500">
                <a:solidFill>
                  <a:schemeClr val="tx1">
                    <a:lumMod val="85000"/>
                    <a:lumOff val="15000"/>
                  </a:schemeClr>
                </a:solidFill>
                <a:latin typeface="Trebuchet MS" panose="020B0603020202020204" pitchFamily="34" charset="0"/>
              </a:defRPr>
            </a:lvl3pPr>
          </a:lstStyle>
          <a:p>
            <a:pPr marL="0" indent="0" algn="just">
              <a:lnSpc>
                <a:spcPct val="150000"/>
              </a:lnSpc>
              <a:buNone/>
            </a:pPr>
            <a:r>
              <a:rPr lang="en-US" sz="1800" b="1" dirty="0"/>
              <a:t>GLOBAL</a:t>
            </a:r>
            <a:r>
              <a:rPr lang="en-US" sz="1600" b="1" dirty="0"/>
              <a:t> </a:t>
            </a:r>
            <a:r>
              <a:rPr lang="en-US" sz="1600" dirty="0"/>
              <a:t>:</a:t>
            </a:r>
          </a:p>
          <a:p>
            <a:pPr algn="just">
              <a:lnSpc>
                <a:spcPct val="150000"/>
              </a:lnSpc>
            </a:pPr>
            <a:r>
              <a:rPr lang="en-US" sz="1600" dirty="0"/>
              <a:t>Capital flows in very confused state</a:t>
            </a:r>
          </a:p>
          <a:p>
            <a:pPr algn="just">
              <a:lnSpc>
                <a:spcPct val="150000"/>
              </a:lnSpc>
            </a:pPr>
            <a:r>
              <a:rPr lang="en-US" sz="1600" dirty="0"/>
              <a:t>Currency movements are rapid &amp; irrational</a:t>
            </a:r>
          </a:p>
          <a:p>
            <a:pPr algn="just">
              <a:lnSpc>
                <a:spcPct val="150000"/>
              </a:lnSpc>
            </a:pPr>
            <a:r>
              <a:rPr lang="en-US" sz="1600" dirty="0"/>
              <a:t>Volatility will remain elevated for years ahead</a:t>
            </a:r>
          </a:p>
          <a:p>
            <a:pPr algn="just">
              <a:lnSpc>
                <a:spcPct val="150000"/>
              </a:lnSpc>
            </a:pPr>
            <a:r>
              <a:rPr lang="en-US" sz="1600" dirty="0"/>
              <a:t>Global De-Industrialization &amp; country specific trade / tariff barriers will increase</a:t>
            </a:r>
          </a:p>
          <a:p>
            <a:pPr algn="just">
              <a:lnSpc>
                <a:spcPct val="150000"/>
              </a:lnSpc>
            </a:pPr>
            <a:r>
              <a:rPr lang="en-US" sz="1600" dirty="0"/>
              <a:t>Global capex cycle can come to halt except for national security agenda</a:t>
            </a:r>
          </a:p>
          <a:p>
            <a:pPr lvl="2" algn="just"/>
            <a:r>
              <a:rPr lang="en-US" sz="1400" dirty="0"/>
              <a:t>Healthcare</a:t>
            </a:r>
          </a:p>
          <a:p>
            <a:pPr lvl="2" algn="just"/>
            <a:r>
              <a:rPr lang="en-US" sz="1400" dirty="0"/>
              <a:t>Food</a:t>
            </a:r>
          </a:p>
          <a:p>
            <a:pPr lvl="2" algn="just"/>
            <a:r>
              <a:rPr lang="en-US" sz="1400" dirty="0"/>
              <a:t>Defense</a:t>
            </a:r>
          </a:p>
          <a:p>
            <a:pPr lvl="2" algn="just"/>
            <a:r>
              <a:rPr lang="en-US" sz="1400" dirty="0"/>
              <a:t>Energy </a:t>
            </a:r>
          </a:p>
          <a:p>
            <a:pPr algn="just">
              <a:lnSpc>
                <a:spcPct val="150000"/>
              </a:lnSpc>
            </a:pPr>
            <a:r>
              <a:rPr lang="en-US" sz="1600" dirty="0"/>
              <a:t>Bilateral trades can increase</a:t>
            </a:r>
          </a:p>
          <a:p>
            <a:pPr algn="just">
              <a:lnSpc>
                <a:spcPct val="150000"/>
              </a:lnSpc>
            </a:pPr>
            <a:r>
              <a:rPr lang="en-US" sz="1600" dirty="0"/>
              <a:t>Increasing use of AI/Robotics/Automation</a:t>
            </a:r>
          </a:p>
          <a:p>
            <a:pPr algn="just">
              <a:lnSpc>
                <a:spcPct val="150000"/>
              </a:lnSpc>
            </a:pPr>
            <a:r>
              <a:rPr lang="en-US" sz="1600" dirty="0"/>
              <a:t>US Dollar: squeeze??</a:t>
            </a:r>
          </a:p>
          <a:p>
            <a:pPr algn="just">
              <a:lnSpc>
                <a:spcPct val="150000"/>
              </a:lnSpc>
            </a:pPr>
            <a:r>
              <a:rPr lang="en-US" sz="1600" dirty="0"/>
              <a:t>Smaller economies can starve of US Dollar</a:t>
            </a:r>
          </a:p>
          <a:p>
            <a:pPr lvl="2" algn="just"/>
            <a:r>
              <a:rPr lang="en-US" sz="1400" dirty="0"/>
              <a:t>Sri Lanka</a:t>
            </a:r>
          </a:p>
          <a:p>
            <a:pPr lvl="2" algn="just"/>
            <a:r>
              <a:rPr lang="en-US" sz="1400" dirty="0"/>
              <a:t>Pakistan</a:t>
            </a:r>
          </a:p>
          <a:p>
            <a:pPr lvl="2" algn="just"/>
            <a:r>
              <a:rPr lang="en-US" sz="1400" dirty="0"/>
              <a:t>Nepal</a:t>
            </a:r>
          </a:p>
          <a:p>
            <a:pPr lvl="2" algn="just"/>
            <a:r>
              <a:rPr lang="en-US" sz="1400" dirty="0"/>
              <a:t>African countries</a:t>
            </a:r>
          </a:p>
        </p:txBody>
      </p:sp>
      <p:sp>
        <p:nvSpPr>
          <p:cNvPr id="4" name="Slide Number Placeholder 3">
            <a:extLst>
              <a:ext uri="{FF2B5EF4-FFF2-40B4-BE49-F238E27FC236}">
                <a16:creationId xmlns:a16="http://schemas.microsoft.com/office/drawing/2014/main" id="{5D31584F-48CE-F04F-1BFC-DC8310FA9915}"/>
              </a:ext>
            </a:extLst>
          </p:cNvPr>
          <p:cNvSpPr txBox="1">
            <a:spLocks/>
          </p:cNvSpPr>
          <p:nvPr/>
        </p:nvSpPr>
        <p:spPr>
          <a:xfrm>
            <a:off x="8167798" y="6414990"/>
            <a:ext cx="475486" cy="39537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526BF57-5DB5-422E-BE92-1F171279E745}" type="slidenum">
              <a:rPr lang="en-IN" sz="1000">
                <a:solidFill>
                  <a:schemeClr val="tx1">
                    <a:lumMod val="50000"/>
                    <a:lumOff val="50000"/>
                  </a:schemeClr>
                </a:solidFill>
                <a:latin typeface="Trebuchet MS" panose="020B0603020202020204" pitchFamily="34" charset="0"/>
              </a:rPr>
              <a:pPr/>
              <a:t>17</a:t>
            </a:fld>
            <a:endParaRPr lang="en-IN" sz="1000" dirty="0">
              <a:solidFill>
                <a:schemeClr val="tx1">
                  <a:lumMod val="50000"/>
                  <a:lumOff val="50000"/>
                </a:schemeClr>
              </a:solidFill>
              <a:latin typeface="Trebuchet MS" panose="020B0603020202020204" pitchFamily="34" charset="0"/>
            </a:endParaRPr>
          </a:p>
        </p:txBody>
      </p:sp>
    </p:spTree>
    <p:extLst>
      <p:ext uri="{BB962C8B-B14F-4D97-AF65-F5344CB8AC3E}">
        <p14:creationId xmlns:p14="http://schemas.microsoft.com/office/powerpoint/2010/main" val="3880920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3045053" y="6369867"/>
            <a:ext cx="3086100" cy="365125"/>
          </a:xfrm>
        </p:spPr>
        <p:txBody>
          <a:bodyPr/>
          <a:lstStyle/>
          <a:p>
            <a:r>
              <a:rPr lang="en-IN"/>
              <a:t>Private &amp; Confidential, Not For Circulation</a:t>
            </a:r>
            <a:endParaRPr lang="en-IN" dirty="0"/>
          </a:p>
        </p:txBody>
      </p:sp>
      <p:sp>
        <p:nvSpPr>
          <p:cNvPr id="4" name="TextBox 3">
            <a:extLst>
              <a:ext uri="{FF2B5EF4-FFF2-40B4-BE49-F238E27FC236}">
                <a16:creationId xmlns:a16="http://schemas.microsoft.com/office/drawing/2014/main" id="{C56F7720-45D0-4565-B07A-6D863696FC46}"/>
              </a:ext>
            </a:extLst>
          </p:cNvPr>
          <p:cNvSpPr txBox="1"/>
          <p:nvPr/>
        </p:nvSpPr>
        <p:spPr>
          <a:xfrm>
            <a:off x="536257" y="825453"/>
            <a:ext cx="8277222" cy="5310108"/>
          </a:xfrm>
          <a:prstGeom prst="rect">
            <a:avLst/>
          </a:prstGeom>
          <a:noFill/>
        </p:spPr>
        <p:txBody>
          <a:bodyPr wrap="square" rtlCol="0">
            <a:spAutoFit/>
          </a:bodyPr>
          <a:lstStyle>
            <a:defPPr>
              <a:defRPr lang="en-US"/>
            </a:defPPr>
            <a:lvl1pPr marL="342900" indent="-342900">
              <a:buBlip>
                <a:blip r:embed="rId3"/>
              </a:buBlip>
              <a:defRPr sz="1500">
                <a:solidFill>
                  <a:schemeClr val="tx1">
                    <a:lumMod val="85000"/>
                    <a:lumOff val="15000"/>
                  </a:schemeClr>
                </a:solidFill>
                <a:latin typeface="Trebuchet MS" panose="020B0603020202020204" pitchFamily="34" charset="0"/>
              </a:defRPr>
            </a:lvl1pPr>
            <a:lvl3pPr marL="800100" lvl="2" indent="-342900">
              <a:buFont typeface="Arial" panose="020B0604020202020204" pitchFamily="34" charset="0"/>
              <a:buChar char="•"/>
              <a:defRPr sz="1500">
                <a:solidFill>
                  <a:schemeClr val="tx1">
                    <a:lumMod val="85000"/>
                    <a:lumOff val="15000"/>
                  </a:schemeClr>
                </a:solidFill>
                <a:latin typeface="Trebuchet MS" panose="020B0603020202020204" pitchFamily="34" charset="0"/>
              </a:defRPr>
            </a:lvl3pPr>
          </a:lstStyle>
          <a:p>
            <a:pPr marL="0" indent="0" algn="just">
              <a:lnSpc>
                <a:spcPct val="150000"/>
              </a:lnSpc>
              <a:buNone/>
            </a:pPr>
            <a:r>
              <a:rPr lang="en-US" sz="1800" b="1" dirty="0"/>
              <a:t>INDIA</a:t>
            </a:r>
            <a:r>
              <a:rPr lang="en-US" sz="2000" b="1" dirty="0"/>
              <a:t> </a:t>
            </a:r>
            <a:r>
              <a:rPr lang="en-US" sz="2000" dirty="0"/>
              <a:t>:</a:t>
            </a:r>
          </a:p>
          <a:p>
            <a:pPr marL="0" indent="0" algn="just">
              <a:lnSpc>
                <a:spcPct val="150000"/>
              </a:lnSpc>
              <a:buNone/>
            </a:pPr>
            <a:r>
              <a:rPr lang="en-US" sz="1600" b="1" dirty="0"/>
              <a:t>ECONOMY :</a:t>
            </a:r>
            <a:endParaRPr lang="en-US" sz="1600" dirty="0"/>
          </a:p>
          <a:p>
            <a:pPr algn="just">
              <a:lnSpc>
                <a:spcPct val="150000"/>
              </a:lnSpc>
            </a:pPr>
            <a:r>
              <a:rPr lang="en-US" sz="1600" dirty="0"/>
              <a:t>Exports: 3 Year CAGR Growth in Nominal USD: Zero</a:t>
            </a:r>
          </a:p>
          <a:p>
            <a:pPr algn="just">
              <a:lnSpc>
                <a:spcPct val="150000"/>
              </a:lnSpc>
            </a:pPr>
            <a:r>
              <a:rPr lang="en-US" sz="1600" dirty="0"/>
              <a:t>Domestic Corporate Revenue Growth: Single digit : 5 Years CAGR </a:t>
            </a:r>
          </a:p>
          <a:p>
            <a:pPr algn="just">
              <a:lnSpc>
                <a:spcPct val="150000"/>
              </a:lnSpc>
            </a:pPr>
            <a:r>
              <a:rPr lang="en-US" sz="1600" dirty="0"/>
              <a:t>GDP Growth @ 6.2% (Real GDP) lower than 7.5% 2 years ago</a:t>
            </a:r>
          </a:p>
          <a:p>
            <a:pPr algn="just">
              <a:lnSpc>
                <a:spcPct val="150000"/>
              </a:lnSpc>
            </a:pPr>
            <a:r>
              <a:rPr lang="en-US" sz="1600" dirty="0"/>
              <a:t>Real Income / Wage Growth : Weakening : mid single digit</a:t>
            </a:r>
          </a:p>
          <a:p>
            <a:pPr algn="just">
              <a:lnSpc>
                <a:spcPct val="150000"/>
              </a:lnSpc>
            </a:pPr>
            <a:r>
              <a:rPr lang="en-US" sz="1600" dirty="0"/>
              <a:t>Consumption slow track: low single digit growth</a:t>
            </a:r>
          </a:p>
          <a:p>
            <a:pPr algn="just">
              <a:lnSpc>
                <a:spcPct val="150000"/>
              </a:lnSpc>
            </a:pPr>
            <a:r>
              <a:rPr lang="en-US" sz="1600" dirty="0"/>
              <a:t>Govt. on fiscal consolidation path</a:t>
            </a:r>
          </a:p>
          <a:p>
            <a:pPr algn="just">
              <a:lnSpc>
                <a:spcPct val="150000"/>
              </a:lnSpc>
            </a:pPr>
            <a:r>
              <a:rPr lang="en-US" sz="1600" dirty="0"/>
              <a:t>Now caught in web of Tariffs/Trade war</a:t>
            </a:r>
          </a:p>
          <a:p>
            <a:pPr marL="0" indent="0" algn="just">
              <a:lnSpc>
                <a:spcPct val="150000"/>
              </a:lnSpc>
              <a:buNone/>
            </a:pPr>
            <a:r>
              <a:rPr lang="en-US" sz="1600" b="1" dirty="0"/>
              <a:t>VALUATION</a:t>
            </a:r>
            <a:r>
              <a:rPr lang="en-US" sz="1600" dirty="0"/>
              <a:t>:</a:t>
            </a:r>
          </a:p>
          <a:p>
            <a:pPr algn="just">
              <a:lnSpc>
                <a:spcPct val="150000"/>
              </a:lnSpc>
            </a:pPr>
            <a:r>
              <a:rPr lang="en-US" sz="1600" dirty="0"/>
              <a:t>Nifty 50 Earnings:</a:t>
            </a:r>
          </a:p>
          <a:p>
            <a:pPr algn="just">
              <a:lnSpc>
                <a:spcPct val="150000"/>
              </a:lnSpc>
            </a:pPr>
            <a:endParaRPr lang="en-US" sz="1600" dirty="0"/>
          </a:p>
          <a:p>
            <a:pPr algn="just">
              <a:lnSpc>
                <a:spcPct val="150000"/>
              </a:lnSpc>
            </a:pPr>
            <a:endParaRPr lang="en-US" sz="1600" dirty="0"/>
          </a:p>
          <a:p>
            <a:pPr algn="just">
              <a:lnSpc>
                <a:spcPct val="150000"/>
              </a:lnSpc>
            </a:pPr>
            <a:endParaRPr lang="en-US" sz="1600" dirty="0"/>
          </a:p>
        </p:txBody>
      </p:sp>
      <p:sp>
        <p:nvSpPr>
          <p:cNvPr id="7" name="Title 5">
            <a:extLst>
              <a:ext uri="{FF2B5EF4-FFF2-40B4-BE49-F238E27FC236}">
                <a16:creationId xmlns:a16="http://schemas.microsoft.com/office/drawing/2014/main" id="{C68BE7A4-85D0-6623-3F73-153510CDC86D}"/>
              </a:ext>
            </a:extLst>
          </p:cNvPr>
          <p:cNvSpPr>
            <a:spLocks noGrp="1"/>
          </p:cNvSpPr>
          <p:nvPr>
            <p:ph type="title"/>
          </p:nvPr>
        </p:nvSpPr>
        <p:spPr>
          <a:xfrm>
            <a:off x="560326" y="303584"/>
            <a:ext cx="7886700" cy="478932"/>
          </a:xfrm>
        </p:spPr>
        <p:txBody>
          <a:bodyPr/>
          <a:lstStyle/>
          <a:p>
            <a:r>
              <a:rPr lang="en-IN" sz="2600" b="1" dirty="0">
                <a:solidFill>
                  <a:srgbClr val="07A149"/>
                </a:solidFill>
                <a:latin typeface="Trebuchet MS" panose="020B0603020202020204" pitchFamily="34" charset="0"/>
              </a:rPr>
              <a:t>Challenges / Concerns</a:t>
            </a:r>
            <a:endParaRPr lang="en-IN" sz="2600" dirty="0"/>
          </a:p>
        </p:txBody>
      </p:sp>
      <p:sp>
        <p:nvSpPr>
          <p:cNvPr id="5" name="Slide Number Placeholder 3">
            <a:extLst>
              <a:ext uri="{FF2B5EF4-FFF2-40B4-BE49-F238E27FC236}">
                <a16:creationId xmlns:a16="http://schemas.microsoft.com/office/drawing/2014/main" id="{44B6C951-5AD7-27E5-0990-9BBFDF263A61}"/>
              </a:ext>
            </a:extLst>
          </p:cNvPr>
          <p:cNvSpPr txBox="1">
            <a:spLocks/>
          </p:cNvSpPr>
          <p:nvPr/>
        </p:nvSpPr>
        <p:spPr>
          <a:xfrm>
            <a:off x="8160303" y="6414990"/>
            <a:ext cx="475486" cy="39537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526BF57-5DB5-422E-BE92-1F171279E745}" type="slidenum">
              <a:rPr lang="en-IN" sz="1000">
                <a:solidFill>
                  <a:schemeClr val="tx1">
                    <a:lumMod val="50000"/>
                    <a:lumOff val="50000"/>
                  </a:schemeClr>
                </a:solidFill>
                <a:latin typeface="Trebuchet MS" panose="020B0603020202020204" pitchFamily="34" charset="0"/>
              </a:rPr>
              <a:pPr/>
              <a:t>18</a:t>
            </a:fld>
            <a:endParaRPr lang="en-IN" sz="1000" dirty="0">
              <a:solidFill>
                <a:schemeClr val="tx1">
                  <a:lumMod val="50000"/>
                  <a:lumOff val="50000"/>
                </a:schemeClr>
              </a:solidFill>
              <a:latin typeface="Trebuchet MS" panose="020B0603020202020204" pitchFamily="34" charset="0"/>
            </a:endParaRPr>
          </a:p>
        </p:txBody>
      </p:sp>
      <p:graphicFrame>
        <p:nvGraphicFramePr>
          <p:cNvPr id="2" name="Table 1">
            <a:extLst>
              <a:ext uri="{FF2B5EF4-FFF2-40B4-BE49-F238E27FC236}">
                <a16:creationId xmlns:a16="http://schemas.microsoft.com/office/drawing/2014/main" id="{2B2D4B53-6799-8D56-81DD-D056E7E1348F}"/>
              </a:ext>
            </a:extLst>
          </p:cNvPr>
          <p:cNvGraphicFramePr>
            <a:graphicFrameLocks noGrp="1"/>
          </p:cNvGraphicFramePr>
          <p:nvPr>
            <p:extLst>
              <p:ext uri="{D42A27DB-BD31-4B8C-83A1-F6EECF244321}">
                <p14:modId xmlns:p14="http://schemas.microsoft.com/office/powerpoint/2010/main" val="1890287419"/>
              </p:ext>
            </p:extLst>
          </p:nvPr>
        </p:nvGraphicFramePr>
        <p:xfrm>
          <a:off x="990599" y="4953000"/>
          <a:ext cx="7169705" cy="1097280"/>
        </p:xfrm>
        <a:graphic>
          <a:graphicData uri="http://schemas.openxmlformats.org/drawingml/2006/table">
            <a:tbl>
              <a:tblPr firstRow="1" bandRow="1">
                <a:tableStyleId>{5C22544A-7EE6-4342-B048-85BDC9FD1C3A}</a:tableStyleId>
              </a:tblPr>
              <a:tblGrid>
                <a:gridCol w="1828801">
                  <a:extLst>
                    <a:ext uri="{9D8B030D-6E8A-4147-A177-3AD203B41FA5}">
                      <a16:colId xmlns:a16="http://schemas.microsoft.com/office/drawing/2014/main" val="2500449805"/>
                    </a:ext>
                  </a:extLst>
                </a:gridCol>
                <a:gridCol w="1371600">
                  <a:extLst>
                    <a:ext uri="{9D8B030D-6E8A-4147-A177-3AD203B41FA5}">
                      <a16:colId xmlns:a16="http://schemas.microsoft.com/office/drawing/2014/main" val="170094127"/>
                    </a:ext>
                  </a:extLst>
                </a:gridCol>
                <a:gridCol w="1447800">
                  <a:extLst>
                    <a:ext uri="{9D8B030D-6E8A-4147-A177-3AD203B41FA5}">
                      <a16:colId xmlns:a16="http://schemas.microsoft.com/office/drawing/2014/main" val="3387620779"/>
                    </a:ext>
                  </a:extLst>
                </a:gridCol>
                <a:gridCol w="1295400">
                  <a:extLst>
                    <a:ext uri="{9D8B030D-6E8A-4147-A177-3AD203B41FA5}">
                      <a16:colId xmlns:a16="http://schemas.microsoft.com/office/drawing/2014/main" val="4215978430"/>
                    </a:ext>
                  </a:extLst>
                </a:gridCol>
                <a:gridCol w="1226104">
                  <a:extLst>
                    <a:ext uri="{9D8B030D-6E8A-4147-A177-3AD203B41FA5}">
                      <a16:colId xmlns:a16="http://schemas.microsoft.com/office/drawing/2014/main" val="3088324796"/>
                    </a:ext>
                  </a:extLst>
                </a:gridCol>
              </a:tblGrid>
              <a:tr h="0">
                <a:tc>
                  <a:txBody>
                    <a:bodyPr/>
                    <a:lstStyle/>
                    <a:p>
                      <a:endParaRPr lang="en-IN" dirty="0"/>
                    </a:p>
                  </a:txBody>
                  <a:tcPr/>
                </a:tc>
                <a:tc>
                  <a:txBody>
                    <a:bodyPr/>
                    <a:lstStyle/>
                    <a:p>
                      <a:r>
                        <a:rPr lang="en-US" dirty="0"/>
                        <a:t>FY 25 Exp.</a:t>
                      </a:r>
                      <a:endParaRPr lang="en-IN" dirty="0"/>
                    </a:p>
                  </a:txBody>
                  <a:tcPr/>
                </a:tc>
                <a:tc>
                  <a:txBody>
                    <a:bodyPr/>
                    <a:lstStyle/>
                    <a:p>
                      <a:r>
                        <a:rPr lang="en-US" dirty="0"/>
                        <a:t>P / E FY25</a:t>
                      </a:r>
                      <a:endParaRPr lang="en-IN" dirty="0"/>
                    </a:p>
                  </a:txBody>
                  <a:tcPr/>
                </a:tc>
                <a:tc>
                  <a:txBody>
                    <a:bodyPr/>
                    <a:lstStyle/>
                    <a:p>
                      <a:r>
                        <a:rPr lang="en-US" dirty="0"/>
                        <a:t>FY 26 Exp.</a:t>
                      </a:r>
                      <a:endParaRPr lang="en-IN" dirty="0"/>
                    </a:p>
                  </a:txBody>
                  <a:tcPr/>
                </a:tc>
                <a:tc>
                  <a:txBody>
                    <a:bodyPr/>
                    <a:lstStyle/>
                    <a:p>
                      <a:r>
                        <a:rPr lang="en-US" dirty="0"/>
                        <a:t>P / E FY26</a:t>
                      </a:r>
                      <a:endParaRPr lang="en-IN" dirty="0"/>
                    </a:p>
                  </a:txBody>
                  <a:tcPr/>
                </a:tc>
                <a:extLst>
                  <a:ext uri="{0D108BD9-81ED-4DB2-BD59-A6C34878D82A}">
                    <a16:rowId xmlns:a16="http://schemas.microsoft.com/office/drawing/2014/main" val="2577517588"/>
                  </a:ext>
                </a:extLst>
              </a:tr>
              <a:tr h="0">
                <a:tc>
                  <a:txBody>
                    <a:bodyPr/>
                    <a:lstStyle/>
                    <a:p>
                      <a:r>
                        <a:rPr lang="en-GB" sz="1600" dirty="0">
                          <a:solidFill>
                            <a:schemeClr val="tx1">
                              <a:lumMod val="85000"/>
                              <a:lumOff val="15000"/>
                            </a:schemeClr>
                          </a:solidFill>
                          <a:latin typeface="Trebuchet MS" panose="020B0603020202020204" pitchFamily="34" charset="0"/>
                        </a:rPr>
                        <a:t>Nifty @ 25,500 </a:t>
                      </a:r>
                      <a:endParaRPr lang="en-IN" sz="1600" dirty="0"/>
                    </a:p>
                  </a:txBody>
                  <a:tcPr/>
                </a:tc>
                <a:tc>
                  <a:txBody>
                    <a:bodyPr/>
                    <a:lstStyle/>
                    <a:p>
                      <a:r>
                        <a:rPr lang="en-US" dirty="0"/>
                        <a:t>1100</a:t>
                      </a:r>
                      <a:endParaRPr lang="en-IN" dirty="0"/>
                    </a:p>
                  </a:txBody>
                  <a:tcPr/>
                </a:tc>
                <a:tc>
                  <a:txBody>
                    <a:bodyPr/>
                    <a:lstStyle/>
                    <a:p>
                      <a:r>
                        <a:rPr lang="en-US" dirty="0"/>
                        <a:t>23x</a:t>
                      </a:r>
                      <a:endParaRPr lang="en-IN" dirty="0"/>
                    </a:p>
                  </a:txBody>
                  <a:tcPr/>
                </a:tc>
                <a:tc>
                  <a:txBody>
                    <a:bodyPr/>
                    <a:lstStyle/>
                    <a:p>
                      <a:r>
                        <a:rPr lang="en-US" dirty="0"/>
                        <a:t>1340 ?</a:t>
                      </a:r>
                      <a:endParaRPr lang="en-IN" dirty="0"/>
                    </a:p>
                  </a:txBody>
                  <a:tcPr/>
                </a:tc>
                <a:tc>
                  <a:txBody>
                    <a:bodyPr/>
                    <a:lstStyle/>
                    <a:p>
                      <a:r>
                        <a:rPr lang="en-US" dirty="0"/>
                        <a:t>19x</a:t>
                      </a:r>
                      <a:endParaRPr lang="en-IN" dirty="0"/>
                    </a:p>
                  </a:txBody>
                  <a:tcPr/>
                </a:tc>
                <a:extLst>
                  <a:ext uri="{0D108BD9-81ED-4DB2-BD59-A6C34878D82A}">
                    <a16:rowId xmlns:a16="http://schemas.microsoft.com/office/drawing/2014/main" val="4007708237"/>
                  </a:ext>
                </a:extLst>
              </a:tr>
              <a:tr h="0">
                <a:tc>
                  <a:txBody>
                    <a:bodyPr/>
                    <a:lstStyle/>
                    <a:p>
                      <a:r>
                        <a:rPr lang="en-GB" sz="1600" dirty="0">
                          <a:solidFill>
                            <a:schemeClr val="tx1">
                              <a:lumMod val="85000"/>
                              <a:lumOff val="15000"/>
                            </a:schemeClr>
                          </a:solidFill>
                          <a:latin typeface="Trebuchet MS" panose="020B0603020202020204" pitchFamily="34" charset="0"/>
                        </a:rPr>
                        <a:t>Nifty Mid Cap 100 </a:t>
                      </a:r>
                      <a:endParaRPr lang="en-IN" sz="1600" dirty="0"/>
                    </a:p>
                  </a:txBody>
                  <a:tcPr/>
                </a:tc>
                <a:tc>
                  <a:txBody>
                    <a:bodyPr/>
                    <a:lstStyle/>
                    <a:p>
                      <a:r>
                        <a:rPr lang="en-US" dirty="0"/>
                        <a:t>1500</a:t>
                      </a:r>
                      <a:endParaRPr lang="en-IN" dirty="0"/>
                    </a:p>
                  </a:txBody>
                  <a:tcPr/>
                </a:tc>
                <a:tc>
                  <a:txBody>
                    <a:bodyPr/>
                    <a:lstStyle/>
                    <a:p>
                      <a:r>
                        <a:rPr lang="en-US" dirty="0"/>
                        <a:t>39x</a:t>
                      </a:r>
                      <a:endParaRPr lang="en-IN" dirty="0"/>
                    </a:p>
                  </a:txBody>
                  <a:tcPr/>
                </a:tc>
                <a:tc>
                  <a:txBody>
                    <a:bodyPr/>
                    <a:lstStyle/>
                    <a:p>
                      <a:r>
                        <a:rPr lang="en-US" dirty="0"/>
                        <a:t>2290 ?</a:t>
                      </a:r>
                      <a:endParaRPr lang="en-IN" dirty="0"/>
                    </a:p>
                  </a:txBody>
                  <a:tcPr/>
                </a:tc>
                <a:tc>
                  <a:txBody>
                    <a:bodyPr/>
                    <a:lstStyle/>
                    <a:p>
                      <a:r>
                        <a:rPr lang="en-US" dirty="0"/>
                        <a:t>26x</a:t>
                      </a:r>
                      <a:endParaRPr lang="en-IN" dirty="0"/>
                    </a:p>
                  </a:txBody>
                  <a:tcPr/>
                </a:tc>
                <a:extLst>
                  <a:ext uri="{0D108BD9-81ED-4DB2-BD59-A6C34878D82A}">
                    <a16:rowId xmlns:a16="http://schemas.microsoft.com/office/drawing/2014/main" val="2782876777"/>
                  </a:ext>
                </a:extLst>
              </a:tr>
            </a:tbl>
          </a:graphicData>
        </a:graphic>
      </p:graphicFrame>
    </p:spTree>
    <p:extLst>
      <p:ext uri="{BB962C8B-B14F-4D97-AF65-F5344CB8AC3E}">
        <p14:creationId xmlns:p14="http://schemas.microsoft.com/office/powerpoint/2010/main" val="357999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r>
              <a:rPr lang="en-IN"/>
              <a:t>Private &amp; Confidential, Not For Circulation</a:t>
            </a:r>
            <a:endParaRPr lang="en-IN" dirty="0"/>
          </a:p>
        </p:txBody>
      </p:sp>
      <p:sp>
        <p:nvSpPr>
          <p:cNvPr id="6" name="Title 1">
            <a:extLst>
              <a:ext uri="{FF2B5EF4-FFF2-40B4-BE49-F238E27FC236}">
                <a16:creationId xmlns:a16="http://schemas.microsoft.com/office/drawing/2014/main" id="{1D4D934A-C86D-840E-F3EB-94883DC38680}"/>
              </a:ext>
            </a:extLst>
          </p:cNvPr>
          <p:cNvSpPr txBox="1">
            <a:spLocks noGrp="1"/>
          </p:cNvSpPr>
          <p:nvPr>
            <p:ph type="title"/>
          </p:nvPr>
        </p:nvSpPr>
        <p:spPr>
          <a:xfrm>
            <a:off x="571248" y="240283"/>
            <a:ext cx="7886700" cy="52075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IN" sz="2600" b="1" dirty="0">
                <a:solidFill>
                  <a:srgbClr val="07A149"/>
                </a:solidFill>
                <a:latin typeface="Trebuchet MS" panose="020B0603020202020204" pitchFamily="34" charset="0"/>
              </a:rPr>
              <a:t>Equity Market Outlook: CY2024</a:t>
            </a:r>
            <a:endParaRPr lang="en-IN" sz="2600" b="1" dirty="0">
              <a:solidFill>
                <a:schemeClr val="tx1">
                  <a:lumMod val="65000"/>
                  <a:lumOff val="35000"/>
                </a:schemeClr>
              </a:solidFill>
              <a:latin typeface="Trebuchet MS" panose="020B0603020202020204" pitchFamily="34" charset="0"/>
            </a:endParaRPr>
          </a:p>
        </p:txBody>
      </p:sp>
      <p:sp>
        <p:nvSpPr>
          <p:cNvPr id="7" name="TextBox 6">
            <a:extLst>
              <a:ext uri="{FF2B5EF4-FFF2-40B4-BE49-F238E27FC236}">
                <a16:creationId xmlns:a16="http://schemas.microsoft.com/office/drawing/2014/main" id="{C56F7720-45D0-4565-B07A-6D863696FC46}"/>
              </a:ext>
            </a:extLst>
          </p:cNvPr>
          <p:cNvSpPr txBox="1"/>
          <p:nvPr/>
        </p:nvSpPr>
        <p:spPr>
          <a:xfrm>
            <a:off x="576149" y="950083"/>
            <a:ext cx="8277222" cy="4201150"/>
          </a:xfrm>
          <a:prstGeom prst="rect">
            <a:avLst/>
          </a:prstGeom>
          <a:noFill/>
        </p:spPr>
        <p:txBody>
          <a:bodyPr wrap="square" rtlCol="0">
            <a:spAutoFit/>
          </a:bodyPr>
          <a:lstStyle>
            <a:defPPr>
              <a:defRPr lang="en-US"/>
            </a:defPPr>
            <a:lvl1pPr marL="342900" indent="-342900">
              <a:buBlip>
                <a:blip r:embed="rId3"/>
              </a:buBlip>
              <a:defRPr sz="1500">
                <a:solidFill>
                  <a:schemeClr val="tx1">
                    <a:lumMod val="85000"/>
                    <a:lumOff val="15000"/>
                  </a:schemeClr>
                </a:solidFill>
                <a:latin typeface="Trebuchet MS" panose="020B0603020202020204" pitchFamily="34" charset="0"/>
              </a:defRPr>
            </a:lvl1pPr>
            <a:lvl3pPr marL="800100" lvl="2" indent="-342900">
              <a:buFont typeface="Arial" panose="020B0604020202020204" pitchFamily="34" charset="0"/>
              <a:buChar char="•"/>
              <a:defRPr sz="1500">
                <a:solidFill>
                  <a:schemeClr val="tx1">
                    <a:lumMod val="85000"/>
                    <a:lumOff val="15000"/>
                  </a:schemeClr>
                </a:solidFill>
                <a:latin typeface="Trebuchet MS" panose="020B0603020202020204" pitchFamily="34" charset="0"/>
              </a:defRPr>
            </a:lvl3pPr>
          </a:lstStyle>
          <a:p>
            <a:pPr marL="0" indent="0">
              <a:lnSpc>
                <a:spcPct val="150000"/>
              </a:lnSpc>
              <a:buNone/>
            </a:pPr>
            <a:r>
              <a:rPr lang="en-US" sz="1600" b="1" u="sng" dirty="0"/>
              <a:t>A – Market Psychology / Belief :</a:t>
            </a:r>
          </a:p>
          <a:p>
            <a:pPr>
              <a:lnSpc>
                <a:spcPct val="150000"/>
              </a:lnSpc>
            </a:pPr>
            <a:r>
              <a:rPr lang="en-US" sz="1600" dirty="0"/>
              <a:t>Don’t time the Market</a:t>
            </a:r>
          </a:p>
          <a:p>
            <a:pPr>
              <a:lnSpc>
                <a:spcPct val="150000"/>
              </a:lnSpc>
            </a:pPr>
            <a:r>
              <a:rPr lang="en-US" sz="1600" dirty="0"/>
              <a:t>Think Long Term</a:t>
            </a:r>
          </a:p>
          <a:p>
            <a:pPr>
              <a:lnSpc>
                <a:spcPct val="150000"/>
              </a:lnSpc>
            </a:pPr>
            <a:r>
              <a:rPr lang="en-US" sz="1600" dirty="0"/>
              <a:t>Market always recovers from the crashes/corrections</a:t>
            </a:r>
          </a:p>
          <a:p>
            <a:pPr>
              <a:lnSpc>
                <a:spcPct val="150000"/>
              </a:lnSpc>
            </a:pPr>
            <a:r>
              <a:rPr lang="en-US" sz="1600" dirty="0"/>
              <a:t>Liquidity is not going to DRY</a:t>
            </a:r>
          </a:p>
          <a:p>
            <a:pPr>
              <a:lnSpc>
                <a:spcPct val="150000"/>
              </a:lnSpc>
            </a:pPr>
            <a:endParaRPr lang="en-US" sz="1600" dirty="0"/>
          </a:p>
          <a:p>
            <a:pPr marL="0" indent="0">
              <a:lnSpc>
                <a:spcPct val="150000"/>
              </a:lnSpc>
              <a:buNone/>
            </a:pPr>
            <a:r>
              <a:rPr lang="en-US" sz="1600" b="1" u="sng" dirty="0"/>
              <a:t>B – Counter to Above : </a:t>
            </a:r>
          </a:p>
          <a:p>
            <a:pPr>
              <a:lnSpc>
                <a:spcPct val="150000"/>
              </a:lnSpc>
            </a:pPr>
            <a:r>
              <a:rPr lang="en-US" sz="1600" dirty="0"/>
              <a:t>Investment based on Earnings &amp; Valuations</a:t>
            </a:r>
          </a:p>
          <a:p>
            <a:pPr>
              <a:lnSpc>
                <a:spcPct val="150000"/>
              </a:lnSpc>
            </a:pPr>
            <a:r>
              <a:rPr lang="en-US" sz="1600" dirty="0"/>
              <a:t>Markets don’t move in linear pattern</a:t>
            </a:r>
          </a:p>
          <a:p>
            <a:pPr>
              <a:lnSpc>
                <a:spcPct val="150000"/>
              </a:lnSpc>
            </a:pPr>
            <a:r>
              <a:rPr lang="en-US" sz="1600" dirty="0"/>
              <a:t>What’s the bottom?</a:t>
            </a:r>
          </a:p>
          <a:p>
            <a:pPr>
              <a:lnSpc>
                <a:spcPct val="150000"/>
              </a:lnSpc>
            </a:pPr>
            <a:r>
              <a:rPr lang="en-US" sz="1600" dirty="0"/>
              <a:t>Liquidity is a function of Greed (Complacency) / Fear</a:t>
            </a:r>
          </a:p>
        </p:txBody>
      </p:sp>
      <p:sp>
        <p:nvSpPr>
          <p:cNvPr id="3" name="Slide Number Placeholder 3">
            <a:extLst>
              <a:ext uri="{FF2B5EF4-FFF2-40B4-BE49-F238E27FC236}">
                <a16:creationId xmlns:a16="http://schemas.microsoft.com/office/drawing/2014/main" id="{AA6A25FD-DD6A-AE94-5782-8F5C322FE162}"/>
              </a:ext>
            </a:extLst>
          </p:cNvPr>
          <p:cNvSpPr txBox="1">
            <a:spLocks/>
          </p:cNvSpPr>
          <p:nvPr/>
        </p:nvSpPr>
        <p:spPr>
          <a:xfrm>
            <a:off x="8160303" y="6414990"/>
            <a:ext cx="475486" cy="39537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526BF57-5DB5-422E-BE92-1F171279E745}" type="slidenum">
              <a:rPr lang="en-IN" sz="1000">
                <a:solidFill>
                  <a:schemeClr val="tx1">
                    <a:lumMod val="50000"/>
                    <a:lumOff val="50000"/>
                  </a:schemeClr>
                </a:solidFill>
                <a:latin typeface="Trebuchet MS" panose="020B0603020202020204" pitchFamily="34" charset="0"/>
              </a:rPr>
              <a:pPr/>
              <a:t>19</a:t>
            </a:fld>
            <a:endParaRPr lang="en-IN" sz="1000" dirty="0">
              <a:solidFill>
                <a:schemeClr val="tx1">
                  <a:lumMod val="50000"/>
                  <a:lumOff val="50000"/>
                </a:schemeClr>
              </a:solidFill>
              <a:latin typeface="Trebuchet MS" panose="020B0603020202020204" pitchFamily="34" charset="0"/>
            </a:endParaRPr>
          </a:p>
        </p:txBody>
      </p:sp>
    </p:spTree>
    <p:extLst>
      <p:ext uri="{BB962C8B-B14F-4D97-AF65-F5344CB8AC3E}">
        <p14:creationId xmlns:p14="http://schemas.microsoft.com/office/powerpoint/2010/main" val="467073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4227" y="294513"/>
            <a:ext cx="7497445" cy="422275"/>
          </a:xfrm>
          <a:prstGeom prst="rect">
            <a:avLst/>
          </a:prstGeom>
        </p:spPr>
        <p:txBody>
          <a:bodyPr vert="horz" wrap="square" lIns="0" tIns="12700" rIns="0" bIns="0" rtlCol="0">
            <a:spAutoFit/>
          </a:bodyPr>
          <a:lstStyle/>
          <a:p>
            <a:pPr marL="12700">
              <a:lnSpc>
                <a:spcPct val="100000"/>
              </a:lnSpc>
              <a:spcBef>
                <a:spcPts val="100"/>
              </a:spcBef>
            </a:pPr>
            <a:r>
              <a:rPr sz="2600" dirty="0"/>
              <a:t>Who</a:t>
            </a:r>
            <a:r>
              <a:rPr sz="2600" spc="-15" dirty="0"/>
              <a:t> </a:t>
            </a:r>
            <a:r>
              <a:rPr sz="2600" dirty="0"/>
              <a:t>are we?</a:t>
            </a:r>
            <a:r>
              <a:rPr sz="2600" spc="10" dirty="0"/>
              <a:t> </a:t>
            </a:r>
            <a:r>
              <a:rPr sz="2600" dirty="0"/>
              <a:t>–</a:t>
            </a:r>
            <a:r>
              <a:rPr sz="2600" spc="-15" dirty="0"/>
              <a:t> </a:t>
            </a:r>
            <a:r>
              <a:rPr sz="2600" spc="-20" dirty="0"/>
              <a:t>We</a:t>
            </a:r>
            <a:r>
              <a:rPr sz="2600" dirty="0"/>
              <a:t> live,</a:t>
            </a:r>
            <a:r>
              <a:rPr sz="2600" spc="-10" dirty="0"/>
              <a:t> </a:t>
            </a:r>
            <a:r>
              <a:rPr sz="2600" dirty="0"/>
              <a:t>eat and</a:t>
            </a:r>
            <a:r>
              <a:rPr sz="2600" spc="-5" dirty="0"/>
              <a:t> </a:t>
            </a:r>
            <a:r>
              <a:rPr sz="2600" dirty="0"/>
              <a:t>breathe</a:t>
            </a:r>
            <a:r>
              <a:rPr sz="2600" spc="-20" dirty="0"/>
              <a:t> </a:t>
            </a:r>
            <a:r>
              <a:rPr sz="2600" dirty="0"/>
              <a:t>Equities</a:t>
            </a:r>
            <a:endParaRPr sz="2600"/>
          </a:p>
        </p:txBody>
      </p:sp>
      <p:sp>
        <p:nvSpPr>
          <p:cNvPr id="5" name="object 5"/>
          <p:cNvSpPr txBox="1">
            <a:spLocks noGrp="1"/>
          </p:cNvSpPr>
          <p:nvPr>
            <p:ph type="ftr" sz="quarter" idx="5"/>
          </p:nvPr>
        </p:nvSpPr>
        <p:spPr>
          <a:prstGeom prst="rect">
            <a:avLst/>
          </a:prstGeom>
        </p:spPr>
        <p:txBody>
          <a:bodyPr vert="horz" wrap="square" lIns="0" tIns="4445" rIns="0" bIns="0" rtlCol="0">
            <a:spAutoFit/>
          </a:bodyPr>
          <a:lstStyle/>
          <a:p>
            <a:pPr marL="12700">
              <a:lnSpc>
                <a:spcPct val="100000"/>
              </a:lnSpc>
              <a:spcBef>
                <a:spcPts val="35"/>
              </a:spcBef>
            </a:pPr>
            <a:r>
              <a:rPr spc="-5" dirty="0"/>
              <a:t>Private</a:t>
            </a:r>
            <a:r>
              <a:rPr dirty="0"/>
              <a:t> </a:t>
            </a:r>
            <a:r>
              <a:rPr spc="-5" dirty="0"/>
              <a:t>&amp;</a:t>
            </a:r>
            <a:r>
              <a:rPr spc="-20" dirty="0"/>
              <a:t> </a:t>
            </a:r>
            <a:r>
              <a:rPr spc="-5" dirty="0"/>
              <a:t>Confidential,</a:t>
            </a:r>
            <a:r>
              <a:rPr spc="35" dirty="0"/>
              <a:t> </a:t>
            </a:r>
            <a:r>
              <a:rPr spc="-5" dirty="0"/>
              <a:t>Not</a:t>
            </a:r>
            <a:r>
              <a:rPr spc="-15" dirty="0"/>
              <a:t> </a:t>
            </a:r>
            <a:r>
              <a:rPr spc="-5" dirty="0"/>
              <a:t>For</a:t>
            </a:r>
            <a:r>
              <a:rPr spc="-20" dirty="0"/>
              <a:t> </a:t>
            </a:r>
            <a:r>
              <a:rPr spc="-5" dirty="0"/>
              <a:t>Circulation</a:t>
            </a:r>
          </a:p>
        </p:txBody>
      </p:sp>
      <p:sp>
        <p:nvSpPr>
          <p:cNvPr id="6" name="object 6"/>
          <p:cNvSpPr txBox="1">
            <a:spLocks noGrp="1"/>
          </p:cNvSpPr>
          <p:nvPr>
            <p:ph type="sldNum" sz="quarter" idx="7"/>
          </p:nvPr>
        </p:nvSpPr>
        <p:spPr>
          <a:prstGeom prst="rect">
            <a:avLst/>
          </a:prstGeom>
        </p:spPr>
        <p:txBody>
          <a:bodyPr vert="horz" wrap="square" lIns="0" tIns="50800" rIns="0" bIns="0" rtlCol="0">
            <a:spAutoFit/>
          </a:bodyPr>
          <a:lstStyle/>
          <a:p>
            <a:pPr marL="38100">
              <a:lnSpc>
                <a:spcPct val="100000"/>
              </a:lnSpc>
              <a:spcBef>
                <a:spcPts val="400"/>
              </a:spcBef>
            </a:pPr>
            <a:fld id="{81D60167-4931-47E6-BA6A-407CBD079E47}" type="slidenum">
              <a:rPr spc="-5" dirty="0"/>
              <a:t>2</a:t>
            </a:fld>
            <a:endParaRPr spc="-5" dirty="0"/>
          </a:p>
        </p:txBody>
      </p:sp>
      <p:sp>
        <p:nvSpPr>
          <p:cNvPr id="3" name="object 3"/>
          <p:cNvSpPr txBox="1"/>
          <p:nvPr/>
        </p:nvSpPr>
        <p:spPr>
          <a:xfrm>
            <a:off x="872134" y="1682241"/>
            <a:ext cx="7392670" cy="720725"/>
          </a:xfrm>
          <a:prstGeom prst="rect">
            <a:avLst/>
          </a:prstGeom>
        </p:spPr>
        <p:txBody>
          <a:bodyPr vert="horz" wrap="square" lIns="0" tIns="53975" rIns="0" bIns="0" rtlCol="0">
            <a:spAutoFit/>
          </a:bodyPr>
          <a:lstStyle/>
          <a:p>
            <a:pPr marL="12700" marR="5080" indent="19685">
              <a:lnSpc>
                <a:spcPts val="2590"/>
              </a:lnSpc>
              <a:spcBef>
                <a:spcPts val="425"/>
              </a:spcBef>
            </a:pPr>
            <a:r>
              <a:rPr sz="2400" i="1" spc="-5" dirty="0">
                <a:solidFill>
                  <a:srgbClr val="F68120"/>
                </a:solidFill>
                <a:latin typeface="Trebuchet MS"/>
                <a:cs typeface="Trebuchet MS"/>
              </a:rPr>
              <a:t>“The</a:t>
            </a:r>
            <a:r>
              <a:rPr sz="2400" i="1" spc="-10" dirty="0">
                <a:solidFill>
                  <a:srgbClr val="F68120"/>
                </a:solidFill>
                <a:latin typeface="Trebuchet MS"/>
                <a:cs typeface="Trebuchet MS"/>
              </a:rPr>
              <a:t> </a:t>
            </a:r>
            <a:r>
              <a:rPr sz="2400" i="1" dirty="0">
                <a:solidFill>
                  <a:srgbClr val="F68120"/>
                </a:solidFill>
                <a:latin typeface="Trebuchet MS"/>
                <a:cs typeface="Trebuchet MS"/>
              </a:rPr>
              <a:t>stock </a:t>
            </a:r>
            <a:r>
              <a:rPr sz="2400" i="1" spc="-5" dirty="0">
                <a:solidFill>
                  <a:srgbClr val="F68120"/>
                </a:solidFill>
                <a:latin typeface="Trebuchet MS"/>
                <a:cs typeface="Trebuchet MS"/>
              </a:rPr>
              <a:t>market</a:t>
            </a:r>
            <a:r>
              <a:rPr sz="2400" i="1" dirty="0">
                <a:solidFill>
                  <a:srgbClr val="F68120"/>
                </a:solidFill>
                <a:latin typeface="Trebuchet MS"/>
                <a:cs typeface="Trebuchet MS"/>
              </a:rPr>
              <a:t> is a </a:t>
            </a:r>
            <a:r>
              <a:rPr sz="2400" i="1" spc="-5" dirty="0">
                <a:solidFill>
                  <a:srgbClr val="F68120"/>
                </a:solidFill>
                <a:latin typeface="Trebuchet MS"/>
                <a:cs typeface="Trebuchet MS"/>
              </a:rPr>
              <a:t>device</a:t>
            </a:r>
            <a:r>
              <a:rPr sz="2400" i="1" dirty="0">
                <a:solidFill>
                  <a:srgbClr val="F68120"/>
                </a:solidFill>
                <a:latin typeface="Trebuchet MS"/>
                <a:cs typeface="Trebuchet MS"/>
              </a:rPr>
              <a:t> </a:t>
            </a:r>
            <a:r>
              <a:rPr sz="2400" i="1" spc="-5" dirty="0">
                <a:solidFill>
                  <a:srgbClr val="F68120"/>
                </a:solidFill>
                <a:latin typeface="Trebuchet MS"/>
                <a:cs typeface="Trebuchet MS"/>
              </a:rPr>
              <a:t>for</a:t>
            </a:r>
            <a:r>
              <a:rPr sz="2400" i="1" dirty="0">
                <a:solidFill>
                  <a:srgbClr val="F68120"/>
                </a:solidFill>
                <a:latin typeface="Trebuchet MS"/>
                <a:cs typeface="Trebuchet MS"/>
              </a:rPr>
              <a:t> </a:t>
            </a:r>
            <a:r>
              <a:rPr sz="2400" i="1" spc="-5" dirty="0">
                <a:solidFill>
                  <a:srgbClr val="F68120"/>
                </a:solidFill>
                <a:latin typeface="Trebuchet MS"/>
                <a:cs typeface="Trebuchet MS"/>
              </a:rPr>
              <a:t>transferring</a:t>
            </a:r>
            <a:r>
              <a:rPr sz="2400" i="1" spc="30" dirty="0">
                <a:solidFill>
                  <a:srgbClr val="F68120"/>
                </a:solidFill>
                <a:latin typeface="Trebuchet MS"/>
                <a:cs typeface="Trebuchet MS"/>
              </a:rPr>
              <a:t> </a:t>
            </a:r>
            <a:r>
              <a:rPr sz="2400" i="1" spc="-10" dirty="0">
                <a:solidFill>
                  <a:srgbClr val="F68120"/>
                </a:solidFill>
                <a:latin typeface="Trebuchet MS"/>
                <a:cs typeface="Trebuchet MS"/>
              </a:rPr>
              <a:t>money </a:t>
            </a:r>
            <a:r>
              <a:rPr sz="2400" i="1" spc="-710" dirty="0">
                <a:solidFill>
                  <a:srgbClr val="F68120"/>
                </a:solidFill>
                <a:latin typeface="Trebuchet MS"/>
                <a:cs typeface="Trebuchet MS"/>
              </a:rPr>
              <a:t> </a:t>
            </a:r>
            <a:r>
              <a:rPr sz="2400" i="1" spc="-10" dirty="0">
                <a:solidFill>
                  <a:srgbClr val="F68120"/>
                </a:solidFill>
                <a:latin typeface="Trebuchet MS"/>
                <a:cs typeface="Trebuchet MS"/>
              </a:rPr>
              <a:t>from</a:t>
            </a:r>
            <a:r>
              <a:rPr sz="2400" i="1" spc="-5" dirty="0">
                <a:solidFill>
                  <a:srgbClr val="F68120"/>
                </a:solidFill>
                <a:latin typeface="Trebuchet MS"/>
                <a:cs typeface="Trebuchet MS"/>
              </a:rPr>
              <a:t> </a:t>
            </a:r>
            <a:r>
              <a:rPr sz="2400" i="1" dirty="0">
                <a:solidFill>
                  <a:srgbClr val="F68120"/>
                </a:solidFill>
                <a:latin typeface="Trebuchet MS"/>
                <a:cs typeface="Trebuchet MS"/>
              </a:rPr>
              <a:t>the</a:t>
            </a:r>
            <a:r>
              <a:rPr sz="2400" i="1" spc="-10" dirty="0">
                <a:solidFill>
                  <a:srgbClr val="F68120"/>
                </a:solidFill>
                <a:latin typeface="Trebuchet MS"/>
                <a:cs typeface="Trebuchet MS"/>
              </a:rPr>
              <a:t> </a:t>
            </a:r>
            <a:r>
              <a:rPr sz="2400" i="1" spc="-5" dirty="0">
                <a:solidFill>
                  <a:srgbClr val="F68120"/>
                </a:solidFill>
                <a:latin typeface="Trebuchet MS"/>
                <a:cs typeface="Trebuchet MS"/>
              </a:rPr>
              <a:t>impatient</a:t>
            </a:r>
            <a:r>
              <a:rPr sz="2400" i="1" spc="20" dirty="0">
                <a:solidFill>
                  <a:srgbClr val="F68120"/>
                </a:solidFill>
                <a:latin typeface="Trebuchet MS"/>
                <a:cs typeface="Trebuchet MS"/>
              </a:rPr>
              <a:t> </a:t>
            </a:r>
            <a:r>
              <a:rPr sz="2400" i="1" dirty="0">
                <a:solidFill>
                  <a:srgbClr val="F68120"/>
                </a:solidFill>
                <a:latin typeface="Trebuchet MS"/>
                <a:cs typeface="Trebuchet MS"/>
              </a:rPr>
              <a:t>to</a:t>
            </a:r>
            <a:r>
              <a:rPr sz="2400" i="1" spc="5" dirty="0">
                <a:solidFill>
                  <a:srgbClr val="F68120"/>
                </a:solidFill>
                <a:latin typeface="Trebuchet MS"/>
                <a:cs typeface="Trebuchet MS"/>
              </a:rPr>
              <a:t> </a:t>
            </a:r>
            <a:r>
              <a:rPr sz="2400" i="1" dirty="0">
                <a:solidFill>
                  <a:srgbClr val="F68120"/>
                </a:solidFill>
                <a:latin typeface="Trebuchet MS"/>
                <a:cs typeface="Trebuchet MS"/>
              </a:rPr>
              <a:t>the</a:t>
            </a:r>
            <a:r>
              <a:rPr sz="2400" i="1" spc="-10" dirty="0">
                <a:solidFill>
                  <a:srgbClr val="F68120"/>
                </a:solidFill>
                <a:latin typeface="Trebuchet MS"/>
                <a:cs typeface="Trebuchet MS"/>
              </a:rPr>
              <a:t> </a:t>
            </a:r>
            <a:r>
              <a:rPr sz="2400" i="1" spc="-5" dirty="0">
                <a:solidFill>
                  <a:srgbClr val="F68120"/>
                </a:solidFill>
                <a:latin typeface="Trebuchet MS"/>
                <a:cs typeface="Trebuchet MS"/>
              </a:rPr>
              <a:t>patient.”</a:t>
            </a:r>
            <a:r>
              <a:rPr sz="2400" i="1" spc="60" dirty="0">
                <a:solidFill>
                  <a:srgbClr val="F68120"/>
                </a:solidFill>
                <a:latin typeface="Trebuchet MS"/>
                <a:cs typeface="Trebuchet MS"/>
              </a:rPr>
              <a:t> </a:t>
            </a:r>
            <a:r>
              <a:rPr sz="2400" i="1" dirty="0">
                <a:solidFill>
                  <a:srgbClr val="F68120"/>
                </a:solidFill>
                <a:latin typeface="Trebuchet MS"/>
                <a:cs typeface="Trebuchet MS"/>
              </a:rPr>
              <a:t>–</a:t>
            </a:r>
            <a:r>
              <a:rPr sz="2400" i="1" spc="10" dirty="0">
                <a:solidFill>
                  <a:srgbClr val="F68120"/>
                </a:solidFill>
                <a:latin typeface="Trebuchet MS"/>
                <a:cs typeface="Trebuchet MS"/>
              </a:rPr>
              <a:t> </a:t>
            </a:r>
            <a:r>
              <a:rPr sz="2400" i="1" spc="-30" dirty="0">
                <a:solidFill>
                  <a:srgbClr val="F68120"/>
                </a:solidFill>
                <a:latin typeface="Trebuchet MS"/>
                <a:cs typeface="Trebuchet MS"/>
              </a:rPr>
              <a:t>Warren</a:t>
            </a:r>
            <a:r>
              <a:rPr sz="2400" i="1" spc="15" dirty="0">
                <a:solidFill>
                  <a:srgbClr val="F68120"/>
                </a:solidFill>
                <a:latin typeface="Trebuchet MS"/>
                <a:cs typeface="Trebuchet MS"/>
              </a:rPr>
              <a:t> </a:t>
            </a:r>
            <a:r>
              <a:rPr sz="2400" i="1" spc="-5" dirty="0">
                <a:solidFill>
                  <a:srgbClr val="F68120"/>
                </a:solidFill>
                <a:latin typeface="Trebuchet MS"/>
                <a:cs typeface="Trebuchet MS"/>
              </a:rPr>
              <a:t>Buffett</a:t>
            </a:r>
            <a:endParaRPr sz="2400">
              <a:latin typeface="Trebuchet MS"/>
              <a:cs typeface="Trebuchet MS"/>
            </a:endParaRPr>
          </a:p>
        </p:txBody>
      </p:sp>
      <p:sp>
        <p:nvSpPr>
          <p:cNvPr id="4" name="object 4"/>
          <p:cNvSpPr txBox="1"/>
          <p:nvPr/>
        </p:nvSpPr>
        <p:spPr>
          <a:xfrm>
            <a:off x="567334" y="3200526"/>
            <a:ext cx="8005445" cy="1154430"/>
          </a:xfrm>
          <a:prstGeom prst="rect">
            <a:avLst/>
          </a:prstGeom>
        </p:spPr>
        <p:txBody>
          <a:bodyPr vert="horz" wrap="square" lIns="0" tIns="43180" rIns="0" bIns="0" rtlCol="0">
            <a:spAutoFit/>
          </a:bodyPr>
          <a:lstStyle/>
          <a:p>
            <a:pPr marL="12700" marR="5080" algn="just">
              <a:lnSpc>
                <a:spcPct val="90000"/>
              </a:lnSpc>
              <a:spcBef>
                <a:spcPts val="340"/>
              </a:spcBef>
            </a:pPr>
            <a:r>
              <a:rPr sz="2000" spc="-50" dirty="0">
                <a:solidFill>
                  <a:srgbClr val="0D0D0D"/>
                </a:solidFill>
                <a:latin typeface="Trebuchet MS"/>
                <a:cs typeface="Trebuchet MS"/>
              </a:rPr>
              <a:t>We </a:t>
            </a:r>
            <a:r>
              <a:rPr sz="2000" spc="-5" dirty="0">
                <a:solidFill>
                  <a:srgbClr val="0D0D0D"/>
                </a:solidFill>
                <a:latin typeface="Trebuchet MS"/>
                <a:cs typeface="Trebuchet MS"/>
              </a:rPr>
              <a:t>are </a:t>
            </a:r>
            <a:r>
              <a:rPr sz="2000" dirty="0">
                <a:solidFill>
                  <a:srgbClr val="0D0D0D"/>
                </a:solidFill>
                <a:latin typeface="Trebuchet MS"/>
                <a:cs typeface="Trebuchet MS"/>
              </a:rPr>
              <a:t>a </a:t>
            </a:r>
            <a:r>
              <a:rPr sz="2000" spc="-10" dirty="0">
                <a:solidFill>
                  <a:srgbClr val="0D0D0D"/>
                </a:solidFill>
                <a:latin typeface="Trebuchet MS"/>
                <a:cs typeface="Trebuchet MS"/>
              </a:rPr>
              <a:t>team </a:t>
            </a:r>
            <a:r>
              <a:rPr sz="2000" spc="-5" dirty="0">
                <a:solidFill>
                  <a:srgbClr val="0D0D0D"/>
                </a:solidFill>
                <a:latin typeface="Trebuchet MS"/>
                <a:cs typeface="Trebuchet MS"/>
              </a:rPr>
              <a:t>of highly experienced investment professionals with </a:t>
            </a:r>
            <a:r>
              <a:rPr sz="2000" dirty="0">
                <a:solidFill>
                  <a:srgbClr val="0D0D0D"/>
                </a:solidFill>
                <a:latin typeface="Trebuchet MS"/>
                <a:cs typeface="Trebuchet MS"/>
              </a:rPr>
              <a:t> passion</a:t>
            </a:r>
            <a:r>
              <a:rPr sz="2000" spc="5" dirty="0">
                <a:solidFill>
                  <a:srgbClr val="0D0D0D"/>
                </a:solidFill>
                <a:latin typeface="Trebuchet MS"/>
                <a:cs typeface="Trebuchet MS"/>
              </a:rPr>
              <a:t> </a:t>
            </a:r>
            <a:r>
              <a:rPr sz="2000" dirty="0">
                <a:solidFill>
                  <a:srgbClr val="0D0D0D"/>
                </a:solidFill>
                <a:latin typeface="Trebuchet MS"/>
                <a:cs typeface="Trebuchet MS"/>
              </a:rPr>
              <a:t>for</a:t>
            </a:r>
            <a:r>
              <a:rPr sz="2000" spc="5" dirty="0">
                <a:solidFill>
                  <a:srgbClr val="0D0D0D"/>
                </a:solidFill>
                <a:latin typeface="Trebuchet MS"/>
                <a:cs typeface="Trebuchet MS"/>
              </a:rPr>
              <a:t> </a:t>
            </a:r>
            <a:r>
              <a:rPr sz="2000" spc="-5" dirty="0">
                <a:solidFill>
                  <a:srgbClr val="0D0D0D"/>
                </a:solidFill>
                <a:latin typeface="Trebuchet MS"/>
                <a:cs typeface="Trebuchet MS"/>
              </a:rPr>
              <a:t>investing.</a:t>
            </a:r>
            <a:r>
              <a:rPr sz="2000" dirty="0">
                <a:solidFill>
                  <a:srgbClr val="0D0D0D"/>
                </a:solidFill>
                <a:latin typeface="Trebuchet MS"/>
                <a:cs typeface="Trebuchet MS"/>
              </a:rPr>
              <a:t> </a:t>
            </a:r>
            <a:r>
              <a:rPr sz="2000" spc="-10" dirty="0">
                <a:solidFill>
                  <a:srgbClr val="0D0D0D"/>
                </a:solidFill>
                <a:latin typeface="Trebuchet MS"/>
                <a:cs typeface="Trebuchet MS"/>
              </a:rPr>
              <a:t>Green</a:t>
            </a:r>
            <a:r>
              <a:rPr sz="2000" spc="-5" dirty="0">
                <a:solidFill>
                  <a:srgbClr val="0D0D0D"/>
                </a:solidFill>
                <a:latin typeface="Trebuchet MS"/>
                <a:cs typeface="Trebuchet MS"/>
              </a:rPr>
              <a:t> Lantern</a:t>
            </a:r>
            <a:r>
              <a:rPr sz="2000" dirty="0">
                <a:solidFill>
                  <a:srgbClr val="0D0D0D"/>
                </a:solidFill>
                <a:latin typeface="Trebuchet MS"/>
                <a:cs typeface="Trebuchet MS"/>
              </a:rPr>
              <a:t> </a:t>
            </a:r>
            <a:r>
              <a:rPr sz="2000" spc="-5" dirty="0">
                <a:solidFill>
                  <a:srgbClr val="0D0D0D"/>
                </a:solidFill>
                <a:latin typeface="Trebuchet MS"/>
                <a:cs typeface="Trebuchet MS"/>
              </a:rPr>
              <a:t>Capital</a:t>
            </a:r>
            <a:r>
              <a:rPr sz="2000" dirty="0">
                <a:solidFill>
                  <a:srgbClr val="0D0D0D"/>
                </a:solidFill>
                <a:latin typeface="Trebuchet MS"/>
                <a:cs typeface="Trebuchet MS"/>
              </a:rPr>
              <a:t> is</a:t>
            </a:r>
            <a:r>
              <a:rPr sz="2000" spc="5" dirty="0">
                <a:solidFill>
                  <a:srgbClr val="0D0D0D"/>
                </a:solidFill>
                <a:latin typeface="Trebuchet MS"/>
                <a:cs typeface="Trebuchet MS"/>
              </a:rPr>
              <a:t> </a:t>
            </a:r>
            <a:r>
              <a:rPr sz="2000" dirty="0">
                <a:solidFill>
                  <a:srgbClr val="0D0D0D"/>
                </a:solidFill>
                <a:latin typeface="Trebuchet MS"/>
                <a:cs typeface="Trebuchet MS"/>
              </a:rPr>
              <a:t>our</a:t>
            </a:r>
            <a:r>
              <a:rPr sz="2000" spc="5" dirty="0">
                <a:solidFill>
                  <a:srgbClr val="0D0D0D"/>
                </a:solidFill>
                <a:latin typeface="Trebuchet MS"/>
                <a:cs typeface="Trebuchet MS"/>
              </a:rPr>
              <a:t> </a:t>
            </a:r>
            <a:r>
              <a:rPr sz="2000" spc="-5" dirty="0">
                <a:solidFill>
                  <a:srgbClr val="0D0D0D"/>
                </a:solidFill>
                <a:latin typeface="Trebuchet MS"/>
                <a:cs typeface="Trebuchet MS"/>
              </a:rPr>
              <a:t>endeavour</a:t>
            </a:r>
            <a:r>
              <a:rPr sz="2000" dirty="0">
                <a:solidFill>
                  <a:srgbClr val="0D0D0D"/>
                </a:solidFill>
                <a:latin typeface="Trebuchet MS"/>
                <a:cs typeface="Trebuchet MS"/>
              </a:rPr>
              <a:t> </a:t>
            </a:r>
            <a:r>
              <a:rPr sz="2000" spc="-15" dirty="0">
                <a:solidFill>
                  <a:srgbClr val="0D0D0D"/>
                </a:solidFill>
                <a:latin typeface="Trebuchet MS"/>
                <a:cs typeface="Trebuchet MS"/>
              </a:rPr>
              <a:t>to </a:t>
            </a:r>
            <a:r>
              <a:rPr sz="2000" spc="-590" dirty="0">
                <a:solidFill>
                  <a:srgbClr val="0D0D0D"/>
                </a:solidFill>
                <a:latin typeface="Trebuchet MS"/>
                <a:cs typeface="Trebuchet MS"/>
              </a:rPr>
              <a:t> </a:t>
            </a:r>
            <a:r>
              <a:rPr sz="2000" spc="-5" dirty="0">
                <a:solidFill>
                  <a:srgbClr val="0D0D0D"/>
                </a:solidFill>
                <a:latin typeface="Trebuchet MS"/>
                <a:cs typeface="Trebuchet MS"/>
              </a:rPr>
              <a:t>create long term </a:t>
            </a:r>
            <a:r>
              <a:rPr sz="2000" spc="-10" dirty="0">
                <a:solidFill>
                  <a:srgbClr val="0D0D0D"/>
                </a:solidFill>
                <a:latin typeface="Trebuchet MS"/>
                <a:cs typeface="Trebuchet MS"/>
              </a:rPr>
              <a:t>value </a:t>
            </a:r>
            <a:r>
              <a:rPr sz="2000" spc="-5" dirty="0">
                <a:solidFill>
                  <a:srgbClr val="0D0D0D"/>
                </a:solidFill>
                <a:latin typeface="Trebuchet MS"/>
                <a:cs typeface="Trebuchet MS"/>
              </a:rPr>
              <a:t>for all stakeholders </a:t>
            </a:r>
            <a:r>
              <a:rPr sz="2000" dirty="0">
                <a:solidFill>
                  <a:srgbClr val="0D0D0D"/>
                </a:solidFill>
                <a:latin typeface="Trebuchet MS"/>
                <a:cs typeface="Trebuchet MS"/>
              </a:rPr>
              <a:t>by </a:t>
            </a:r>
            <a:r>
              <a:rPr sz="2000" spc="-5" dirty="0">
                <a:solidFill>
                  <a:srgbClr val="0D0D0D"/>
                </a:solidFill>
                <a:latin typeface="Trebuchet MS"/>
                <a:cs typeface="Trebuchet MS"/>
              </a:rPr>
              <a:t>practicing disciplined </a:t>
            </a:r>
            <a:r>
              <a:rPr sz="2000" dirty="0">
                <a:solidFill>
                  <a:srgbClr val="0D0D0D"/>
                </a:solidFill>
                <a:latin typeface="Trebuchet MS"/>
                <a:cs typeface="Trebuchet MS"/>
              </a:rPr>
              <a:t> approach</a:t>
            </a:r>
            <a:r>
              <a:rPr sz="2000" spc="-50" dirty="0">
                <a:solidFill>
                  <a:srgbClr val="0D0D0D"/>
                </a:solidFill>
                <a:latin typeface="Trebuchet MS"/>
                <a:cs typeface="Trebuchet MS"/>
              </a:rPr>
              <a:t> </a:t>
            </a:r>
            <a:r>
              <a:rPr sz="2000" spc="-5" dirty="0">
                <a:solidFill>
                  <a:srgbClr val="0D0D0D"/>
                </a:solidFill>
                <a:latin typeface="Trebuchet MS"/>
                <a:cs typeface="Trebuchet MS"/>
              </a:rPr>
              <a:t>to</a:t>
            </a:r>
            <a:r>
              <a:rPr sz="2000" dirty="0">
                <a:solidFill>
                  <a:srgbClr val="0D0D0D"/>
                </a:solidFill>
                <a:latin typeface="Trebuchet MS"/>
                <a:cs typeface="Trebuchet MS"/>
              </a:rPr>
              <a:t> </a:t>
            </a:r>
            <a:r>
              <a:rPr sz="2000" spc="-5" dirty="0">
                <a:solidFill>
                  <a:srgbClr val="0D0D0D"/>
                </a:solidFill>
                <a:latin typeface="Trebuchet MS"/>
                <a:cs typeface="Trebuchet MS"/>
              </a:rPr>
              <a:t>investment.</a:t>
            </a:r>
            <a:endParaRPr sz="2000">
              <a:latin typeface="Trebuchet MS"/>
              <a:cs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93492"/>
            <a:ext cx="7886700" cy="417388"/>
          </a:xfrm>
        </p:spPr>
        <p:txBody>
          <a:bodyPr/>
          <a:lstStyle/>
          <a:p>
            <a:r>
              <a:rPr lang="en-IN" sz="2600" b="1" dirty="0">
                <a:solidFill>
                  <a:srgbClr val="07A149"/>
                </a:solidFill>
                <a:latin typeface="Trebuchet MS" panose="020B0603020202020204" pitchFamily="34" charset="0"/>
              </a:rPr>
              <a:t>Green Lantern Observations &amp; View</a:t>
            </a:r>
            <a:endParaRPr lang="en-IN" sz="2600" dirty="0"/>
          </a:p>
        </p:txBody>
      </p:sp>
      <p:sp>
        <p:nvSpPr>
          <p:cNvPr id="5" name="Footer Placeholder 4"/>
          <p:cNvSpPr>
            <a:spLocks noGrp="1"/>
          </p:cNvSpPr>
          <p:nvPr>
            <p:ph type="ftr" sz="quarter" idx="3"/>
          </p:nvPr>
        </p:nvSpPr>
        <p:spPr/>
        <p:txBody>
          <a:bodyPr/>
          <a:lstStyle/>
          <a:p>
            <a:r>
              <a:rPr lang="en-IN"/>
              <a:t>Private &amp; Confidential, Not For Circulation</a:t>
            </a:r>
            <a:endParaRPr lang="en-IN" dirty="0"/>
          </a:p>
        </p:txBody>
      </p:sp>
      <p:sp>
        <p:nvSpPr>
          <p:cNvPr id="6" name="TextBox 5">
            <a:extLst>
              <a:ext uri="{FF2B5EF4-FFF2-40B4-BE49-F238E27FC236}">
                <a16:creationId xmlns:a16="http://schemas.microsoft.com/office/drawing/2014/main" id="{C56F7720-45D0-4565-B07A-6D863696FC46}"/>
              </a:ext>
            </a:extLst>
          </p:cNvPr>
          <p:cNvSpPr txBox="1"/>
          <p:nvPr/>
        </p:nvSpPr>
        <p:spPr>
          <a:xfrm>
            <a:off x="448734" y="1137458"/>
            <a:ext cx="8277222" cy="3755836"/>
          </a:xfrm>
          <a:prstGeom prst="rect">
            <a:avLst/>
          </a:prstGeom>
          <a:noFill/>
        </p:spPr>
        <p:txBody>
          <a:bodyPr wrap="square" rtlCol="0">
            <a:spAutoFit/>
          </a:bodyPr>
          <a:lstStyle>
            <a:defPPr>
              <a:defRPr lang="en-US"/>
            </a:defPPr>
            <a:lvl1pPr marL="342900" indent="-342900">
              <a:buBlip>
                <a:blip r:embed="rId3"/>
              </a:buBlip>
              <a:defRPr sz="1500">
                <a:solidFill>
                  <a:schemeClr val="tx1">
                    <a:lumMod val="85000"/>
                    <a:lumOff val="15000"/>
                  </a:schemeClr>
                </a:solidFill>
                <a:latin typeface="Trebuchet MS" panose="020B0603020202020204" pitchFamily="34" charset="0"/>
              </a:defRPr>
            </a:lvl1pPr>
            <a:lvl3pPr marL="800100" lvl="2" indent="-342900">
              <a:buFont typeface="Arial" panose="020B0604020202020204" pitchFamily="34" charset="0"/>
              <a:buChar char="•"/>
              <a:defRPr sz="1500">
                <a:solidFill>
                  <a:schemeClr val="tx1">
                    <a:lumMod val="85000"/>
                    <a:lumOff val="15000"/>
                  </a:schemeClr>
                </a:solidFill>
                <a:latin typeface="Trebuchet MS" panose="020B0603020202020204" pitchFamily="34" charset="0"/>
              </a:defRPr>
            </a:lvl3pPr>
          </a:lstStyle>
          <a:p>
            <a:r>
              <a:rPr lang="en-US" sz="1600" dirty="0"/>
              <a:t>Nifty 50 &amp; Nifty Midcap 100</a:t>
            </a:r>
          </a:p>
          <a:p>
            <a:pPr lvl="1"/>
            <a:r>
              <a:rPr lang="en-US" sz="1900" dirty="0"/>
              <a:t>: Actual earnings are already lower than consensus estimates</a:t>
            </a:r>
          </a:p>
          <a:p>
            <a:pPr lvl="1"/>
            <a:r>
              <a:rPr lang="en-US" sz="1900" dirty="0"/>
              <a:t>: While FY 26 expected earning estimates are way higher &amp; market yet to   	revise the numbers on downside</a:t>
            </a:r>
            <a:endParaRPr lang="en-US" sz="1600" dirty="0">
              <a:solidFill>
                <a:srgbClr val="FF0000"/>
              </a:solidFill>
            </a:endParaRPr>
          </a:p>
          <a:p>
            <a:pPr>
              <a:lnSpc>
                <a:spcPct val="150000"/>
              </a:lnSpc>
            </a:pPr>
            <a:r>
              <a:rPr lang="en-US" sz="1600" dirty="0">
                <a:solidFill>
                  <a:schemeClr val="tx1"/>
                </a:solidFill>
              </a:rPr>
              <a:t>With slow earning growth than expected, Nifty 50 valuations @ 21x is on the higher side</a:t>
            </a:r>
          </a:p>
          <a:p>
            <a:pPr>
              <a:lnSpc>
                <a:spcPct val="150000"/>
              </a:lnSpc>
            </a:pPr>
            <a:r>
              <a:rPr lang="en-US" sz="1600" dirty="0">
                <a:solidFill>
                  <a:schemeClr val="tx1"/>
                </a:solidFill>
              </a:rPr>
              <a:t>Nifty 50 stocks &amp; broader market likely to be sideways movement to slow decline, unless Trump tariff is not settled mutually.</a:t>
            </a:r>
          </a:p>
          <a:p>
            <a:pPr>
              <a:lnSpc>
                <a:spcPct val="150000"/>
              </a:lnSpc>
            </a:pPr>
            <a:r>
              <a:rPr lang="en-US" sz="1600" dirty="0">
                <a:solidFill>
                  <a:schemeClr val="tx1"/>
                </a:solidFill>
              </a:rPr>
              <a:t>Opportunities will arise in bottom-up approach with stock picking rather than top down as most of the sectors had phenomenal run in the past cycle.</a:t>
            </a:r>
          </a:p>
          <a:p>
            <a:pPr>
              <a:lnSpc>
                <a:spcPct val="150000"/>
              </a:lnSpc>
            </a:pPr>
            <a:r>
              <a:rPr lang="en-US" sz="1600" dirty="0">
                <a:solidFill>
                  <a:schemeClr val="tx1"/>
                </a:solidFill>
              </a:rPr>
              <a:t>Tone down expectations of returns in Equity vs returns of last cycle from 2021-2024.</a:t>
            </a:r>
          </a:p>
        </p:txBody>
      </p:sp>
      <p:sp>
        <p:nvSpPr>
          <p:cNvPr id="4" name="Slide Number Placeholder 3">
            <a:extLst>
              <a:ext uri="{FF2B5EF4-FFF2-40B4-BE49-F238E27FC236}">
                <a16:creationId xmlns:a16="http://schemas.microsoft.com/office/drawing/2014/main" id="{DE63CB7F-51A0-EB44-A658-E65BCF4AAFF3}"/>
              </a:ext>
            </a:extLst>
          </p:cNvPr>
          <p:cNvSpPr>
            <a:spLocks noGrp="1"/>
          </p:cNvSpPr>
          <p:nvPr>
            <p:ph type="sldNum" sz="quarter" idx="12"/>
          </p:nvPr>
        </p:nvSpPr>
        <p:spPr>
          <a:xfrm>
            <a:off x="8091199" y="6369197"/>
            <a:ext cx="450137" cy="373707"/>
          </a:xfrm>
        </p:spPr>
        <p:txBody>
          <a:bodyPr/>
          <a:lstStyle/>
          <a:p>
            <a:fld id="{4526BF57-5DB5-422E-BE92-1F171279E745}" type="slidenum">
              <a:rPr lang="en-IN" smtClean="0"/>
              <a:t>20</a:t>
            </a:fld>
            <a:endParaRPr lang="en-IN" dirty="0"/>
          </a:p>
        </p:txBody>
      </p:sp>
    </p:spTree>
    <p:extLst>
      <p:ext uri="{BB962C8B-B14F-4D97-AF65-F5344CB8AC3E}">
        <p14:creationId xmlns:p14="http://schemas.microsoft.com/office/powerpoint/2010/main" val="1881322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38352" y="1172413"/>
            <a:ext cx="4667885" cy="3349625"/>
          </a:xfrm>
          <a:prstGeom prst="rect">
            <a:avLst/>
          </a:prstGeom>
        </p:spPr>
        <p:txBody>
          <a:bodyPr vert="horz" wrap="square" lIns="0" tIns="13335" rIns="0" bIns="0" rtlCol="0">
            <a:spAutoFit/>
          </a:bodyPr>
          <a:lstStyle/>
          <a:p>
            <a:pPr marL="12700">
              <a:lnSpc>
                <a:spcPct val="100000"/>
              </a:lnSpc>
              <a:spcBef>
                <a:spcPts val="105"/>
              </a:spcBef>
            </a:pPr>
            <a:r>
              <a:rPr sz="2000" b="1" spc="-5" dirty="0">
                <a:solidFill>
                  <a:srgbClr val="0D0D0D"/>
                </a:solidFill>
                <a:latin typeface="Trebuchet MS"/>
                <a:cs typeface="Trebuchet MS"/>
              </a:rPr>
              <a:t>GREEN</a:t>
            </a:r>
            <a:r>
              <a:rPr sz="2000" b="1" spc="-20" dirty="0">
                <a:solidFill>
                  <a:srgbClr val="0D0D0D"/>
                </a:solidFill>
                <a:latin typeface="Trebuchet MS"/>
                <a:cs typeface="Trebuchet MS"/>
              </a:rPr>
              <a:t> </a:t>
            </a:r>
            <a:r>
              <a:rPr sz="2000" b="1" spc="-5" dirty="0">
                <a:solidFill>
                  <a:srgbClr val="0D0D0D"/>
                </a:solidFill>
                <a:latin typeface="Trebuchet MS"/>
                <a:cs typeface="Trebuchet MS"/>
              </a:rPr>
              <a:t>LANTERN</a:t>
            </a:r>
            <a:r>
              <a:rPr sz="2000" b="1" spc="-30" dirty="0">
                <a:solidFill>
                  <a:srgbClr val="0D0D0D"/>
                </a:solidFill>
                <a:latin typeface="Trebuchet MS"/>
                <a:cs typeface="Trebuchet MS"/>
              </a:rPr>
              <a:t> CAPITAL</a:t>
            </a:r>
            <a:r>
              <a:rPr sz="2000" b="1" spc="-100" dirty="0">
                <a:solidFill>
                  <a:srgbClr val="0D0D0D"/>
                </a:solidFill>
                <a:latin typeface="Trebuchet MS"/>
                <a:cs typeface="Trebuchet MS"/>
              </a:rPr>
              <a:t> </a:t>
            </a:r>
            <a:r>
              <a:rPr sz="2000" b="1" spc="-5" dirty="0">
                <a:solidFill>
                  <a:srgbClr val="0D0D0D"/>
                </a:solidFill>
                <a:latin typeface="Trebuchet MS"/>
                <a:cs typeface="Trebuchet MS"/>
              </a:rPr>
              <a:t>LLP</a:t>
            </a:r>
            <a:endParaRPr sz="2000" dirty="0">
              <a:latin typeface="Trebuchet MS"/>
              <a:cs typeface="Trebuchet MS"/>
            </a:endParaRPr>
          </a:p>
          <a:p>
            <a:pPr marL="12700" marR="1344930">
              <a:lnSpc>
                <a:spcPct val="212500"/>
              </a:lnSpc>
              <a:spcBef>
                <a:spcPts val="245"/>
              </a:spcBef>
            </a:pPr>
            <a:r>
              <a:rPr sz="1600" spc="-5" dirty="0">
                <a:solidFill>
                  <a:srgbClr val="0D0D0D"/>
                </a:solidFill>
                <a:latin typeface="Trebuchet MS"/>
                <a:cs typeface="Trebuchet MS"/>
              </a:rPr>
              <a:t>SEBI</a:t>
            </a:r>
            <a:r>
              <a:rPr sz="1600" spc="10" dirty="0">
                <a:solidFill>
                  <a:srgbClr val="0D0D0D"/>
                </a:solidFill>
                <a:latin typeface="Trebuchet MS"/>
                <a:cs typeface="Trebuchet MS"/>
              </a:rPr>
              <a:t> </a:t>
            </a:r>
            <a:r>
              <a:rPr sz="1600" spc="-10" dirty="0">
                <a:solidFill>
                  <a:srgbClr val="0D0D0D"/>
                </a:solidFill>
                <a:latin typeface="Trebuchet MS"/>
                <a:cs typeface="Trebuchet MS"/>
              </a:rPr>
              <a:t>Registration</a:t>
            </a:r>
            <a:r>
              <a:rPr sz="1600" spc="10" dirty="0">
                <a:solidFill>
                  <a:srgbClr val="0D0D0D"/>
                </a:solidFill>
                <a:latin typeface="Trebuchet MS"/>
                <a:cs typeface="Trebuchet MS"/>
              </a:rPr>
              <a:t> </a:t>
            </a:r>
            <a:r>
              <a:rPr sz="1600" spc="-10" dirty="0">
                <a:solidFill>
                  <a:srgbClr val="0D0D0D"/>
                </a:solidFill>
                <a:latin typeface="Trebuchet MS"/>
                <a:cs typeface="Trebuchet MS"/>
              </a:rPr>
              <a:t>No.:</a:t>
            </a:r>
            <a:r>
              <a:rPr sz="1600" spc="5" dirty="0">
                <a:solidFill>
                  <a:srgbClr val="0D0D0D"/>
                </a:solidFill>
                <a:latin typeface="Trebuchet MS"/>
                <a:cs typeface="Trebuchet MS"/>
              </a:rPr>
              <a:t> </a:t>
            </a:r>
            <a:r>
              <a:rPr sz="1600" spc="-5" dirty="0">
                <a:solidFill>
                  <a:srgbClr val="0D0D0D"/>
                </a:solidFill>
                <a:latin typeface="Trebuchet MS"/>
                <a:cs typeface="Trebuchet MS"/>
              </a:rPr>
              <a:t>INP000005829 </a:t>
            </a:r>
            <a:r>
              <a:rPr sz="1600" spc="-465" dirty="0">
                <a:solidFill>
                  <a:srgbClr val="0D0D0D"/>
                </a:solidFill>
                <a:latin typeface="Trebuchet MS"/>
                <a:cs typeface="Trebuchet MS"/>
              </a:rPr>
              <a:t> </a:t>
            </a:r>
            <a:r>
              <a:rPr sz="1600" spc="-5" dirty="0">
                <a:solidFill>
                  <a:srgbClr val="0D0D0D"/>
                </a:solidFill>
                <a:latin typeface="Trebuchet MS"/>
                <a:cs typeface="Trebuchet MS"/>
              </a:rPr>
              <a:t>Address:</a:t>
            </a:r>
            <a:endParaRPr sz="1600" dirty="0">
              <a:latin typeface="Trebuchet MS"/>
              <a:cs typeface="Trebuchet MS"/>
            </a:endParaRPr>
          </a:p>
          <a:p>
            <a:pPr marL="12700" marR="5080">
              <a:lnSpc>
                <a:spcPct val="100000"/>
              </a:lnSpc>
            </a:pPr>
            <a:r>
              <a:rPr sz="1600" spc="-5" dirty="0">
                <a:solidFill>
                  <a:srgbClr val="0D0D0D"/>
                </a:solidFill>
                <a:latin typeface="Trebuchet MS"/>
                <a:cs typeface="Trebuchet MS"/>
              </a:rPr>
              <a:t>201,</a:t>
            </a:r>
            <a:r>
              <a:rPr sz="1600" dirty="0">
                <a:solidFill>
                  <a:srgbClr val="0D0D0D"/>
                </a:solidFill>
                <a:latin typeface="Trebuchet MS"/>
                <a:cs typeface="Trebuchet MS"/>
              </a:rPr>
              <a:t> </a:t>
            </a:r>
            <a:r>
              <a:rPr sz="1600" spc="-10" dirty="0">
                <a:solidFill>
                  <a:srgbClr val="0D0D0D"/>
                </a:solidFill>
                <a:latin typeface="Trebuchet MS"/>
                <a:cs typeface="Trebuchet MS"/>
              </a:rPr>
              <a:t>Udyog</a:t>
            </a:r>
            <a:r>
              <a:rPr sz="1600" spc="5" dirty="0">
                <a:solidFill>
                  <a:srgbClr val="0D0D0D"/>
                </a:solidFill>
                <a:latin typeface="Trebuchet MS"/>
                <a:cs typeface="Trebuchet MS"/>
              </a:rPr>
              <a:t> </a:t>
            </a:r>
            <a:r>
              <a:rPr sz="1600" spc="-5" dirty="0">
                <a:solidFill>
                  <a:srgbClr val="0D0D0D"/>
                </a:solidFill>
                <a:latin typeface="Trebuchet MS"/>
                <a:cs typeface="Trebuchet MS"/>
              </a:rPr>
              <a:t>Bhavan,</a:t>
            </a:r>
            <a:r>
              <a:rPr sz="1600" spc="15" dirty="0">
                <a:solidFill>
                  <a:srgbClr val="0D0D0D"/>
                </a:solidFill>
                <a:latin typeface="Trebuchet MS"/>
                <a:cs typeface="Trebuchet MS"/>
              </a:rPr>
              <a:t> </a:t>
            </a:r>
            <a:r>
              <a:rPr sz="1600" spc="-5" dirty="0">
                <a:solidFill>
                  <a:srgbClr val="0D0D0D"/>
                </a:solidFill>
                <a:latin typeface="Trebuchet MS"/>
                <a:cs typeface="Trebuchet MS"/>
              </a:rPr>
              <a:t>Sonawala</a:t>
            </a:r>
            <a:r>
              <a:rPr sz="1600" spc="20" dirty="0">
                <a:solidFill>
                  <a:srgbClr val="0D0D0D"/>
                </a:solidFill>
                <a:latin typeface="Trebuchet MS"/>
                <a:cs typeface="Trebuchet MS"/>
              </a:rPr>
              <a:t> </a:t>
            </a:r>
            <a:r>
              <a:rPr sz="1600" spc="-10" dirty="0">
                <a:solidFill>
                  <a:srgbClr val="0D0D0D"/>
                </a:solidFill>
                <a:latin typeface="Trebuchet MS"/>
                <a:cs typeface="Trebuchet MS"/>
              </a:rPr>
              <a:t>Marg,</a:t>
            </a:r>
            <a:r>
              <a:rPr sz="1600" spc="10" dirty="0">
                <a:solidFill>
                  <a:srgbClr val="0D0D0D"/>
                </a:solidFill>
                <a:latin typeface="Trebuchet MS"/>
                <a:cs typeface="Trebuchet MS"/>
              </a:rPr>
              <a:t> </a:t>
            </a:r>
            <a:r>
              <a:rPr sz="1600" spc="-5" dirty="0">
                <a:solidFill>
                  <a:srgbClr val="0D0D0D"/>
                </a:solidFill>
                <a:latin typeface="Trebuchet MS"/>
                <a:cs typeface="Trebuchet MS"/>
              </a:rPr>
              <a:t>Goregaon</a:t>
            </a:r>
            <a:r>
              <a:rPr sz="1600" spc="25" dirty="0">
                <a:solidFill>
                  <a:srgbClr val="0D0D0D"/>
                </a:solidFill>
                <a:latin typeface="Trebuchet MS"/>
                <a:cs typeface="Trebuchet MS"/>
              </a:rPr>
              <a:t> </a:t>
            </a:r>
            <a:r>
              <a:rPr sz="1600" spc="-5" dirty="0">
                <a:solidFill>
                  <a:srgbClr val="0D0D0D"/>
                </a:solidFill>
                <a:latin typeface="Trebuchet MS"/>
                <a:cs typeface="Trebuchet MS"/>
              </a:rPr>
              <a:t>East </a:t>
            </a:r>
            <a:r>
              <a:rPr sz="1600" spc="-470" dirty="0">
                <a:solidFill>
                  <a:srgbClr val="0D0D0D"/>
                </a:solidFill>
                <a:latin typeface="Trebuchet MS"/>
                <a:cs typeface="Trebuchet MS"/>
              </a:rPr>
              <a:t> </a:t>
            </a:r>
            <a:r>
              <a:rPr sz="1600" spc="-10" dirty="0">
                <a:solidFill>
                  <a:srgbClr val="0D0D0D"/>
                </a:solidFill>
                <a:latin typeface="Trebuchet MS"/>
                <a:cs typeface="Trebuchet MS"/>
              </a:rPr>
              <a:t>Mumbai,</a:t>
            </a:r>
            <a:r>
              <a:rPr sz="1600" spc="10" dirty="0">
                <a:solidFill>
                  <a:srgbClr val="0D0D0D"/>
                </a:solidFill>
                <a:latin typeface="Trebuchet MS"/>
                <a:cs typeface="Trebuchet MS"/>
              </a:rPr>
              <a:t> </a:t>
            </a:r>
            <a:r>
              <a:rPr sz="1600" spc="-5" dirty="0">
                <a:solidFill>
                  <a:srgbClr val="0D0D0D"/>
                </a:solidFill>
                <a:latin typeface="Trebuchet MS"/>
                <a:cs typeface="Trebuchet MS"/>
              </a:rPr>
              <a:t>Maharashtra,</a:t>
            </a:r>
            <a:r>
              <a:rPr sz="1600" spc="10" dirty="0">
                <a:solidFill>
                  <a:srgbClr val="0D0D0D"/>
                </a:solidFill>
                <a:latin typeface="Trebuchet MS"/>
                <a:cs typeface="Trebuchet MS"/>
              </a:rPr>
              <a:t> </a:t>
            </a:r>
            <a:r>
              <a:rPr sz="1600" spc="-5" dirty="0">
                <a:solidFill>
                  <a:srgbClr val="0D0D0D"/>
                </a:solidFill>
                <a:latin typeface="Trebuchet MS"/>
                <a:cs typeface="Trebuchet MS"/>
              </a:rPr>
              <a:t>India</a:t>
            </a:r>
            <a:r>
              <a:rPr sz="1600" spc="35" dirty="0">
                <a:solidFill>
                  <a:srgbClr val="0D0D0D"/>
                </a:solidFill>
                <a:latin typeface="Trebuchet MS"/>
                <a:cs typeface="Trebuchet MS"/>
              </a:rPr>
              <a:t> </a:t>
            </a:r>
            <a:r>
              <a:rPr sz="1600" spc="-5" dirty="0">
                <a:solidFill>
                  <a:srgbClr val="0D0D0D"/>
                </a:solidFill>
                <a:latin typeface="Trebuchet MS"/>
                <a:cs typeface="Trebuchet MS"/>
              </a:rPr>
              <a:t>-</a:t>
            </a:r>
            <a:r>
              <a:rPr sz="1600" spc="5" dirty="0">
                <a:solidFill>
                  <a:srgbClr val="0D0D0D"/>
                </a:solidFill>
                <a:latin typeface="Trebuchet MS"/>
                <a:cs typeface="Trebuchet MS"/>
              </a:rPr>
              <a:t> </a:t>
            </a:r>
            <a:r>
              <a:rPr sz="1600" dirty="0">
                <a:solidFill>
                  <a:srgbClr val="0D0D0D"/>
                </a:solidFill>
                <a:latin typeface="Trebuchet MS"/>
                <a:cs typeface="Trebuchet MS"/>
              </a:rPr>
              <a:t>400063.</a:t>
            </a:r>
            <a:endParaRPr sz="1600" dirty="0">
              <a:latin typeface="Trebuchet MS"/>
              <a:cs typeface="Trebuchet MS"/>
            </a:endParaRPr>
          </a:p>
          <a:p>
            <a:pPr>
              <a:lnSpc>
                <a:spcPct val="100000"/>
              </a:lnSpc>
              <a:spcBef>
                <a:spcPts val="5"/>
              </a:spcBef>
            </a:pPr>
            <a:endParaRPr sz="1650" dirty="0">
              <a:latin typeface="Trebuchet MS"/>
              <a:cs typeface="Trebuchet MS"/>
            </a:endParaRPr>
          </a:p>
          <a:p>
            <a:pPr marL="12700" marR="2405380">
              <a:lnSpc>
                <a:spcPct val="100000"/>
              </a:lnSpc>
            </a:pPr>
            <a:r>
              <a:rPr sz="1600" spc="-10" dirty="0">
                <a:solidFill>
                  <a:srgbClr val="0D0D0D"/>
                </a:solidFill>
                <a:latin typeface="Trebuchet MS"/>
                <a:cs typeface="Trebuchet MS"/>
              </a:rPr>
              <a:t>Name:</a:t>
            </a:r>
            <a:r>
              <a:rPr sz="1600" dirty="0">
                <a:solidFill>
                  <a:srgbClr val="0D0D0D"/>
                </a:solidFill>
                <a:latin typeface="Trebuchet MS"/>
                <a:cs typeface="Trebuchet MS"/>
              </a:rPr>
              <a:t> </a:t>
            </a:r>
            <a:r>
              <a:rPr sz="1600" spc="-5" dirty="0">
                <a:solidFill>
                  <a:srgbClr val="0D0D0D"/>
                </a:solidFill>
                <a:latin typeface="Trebuchet MS"/>
                <a:cs typeface="Trebuchet MS"/>
              </a:rPr>
              <a:t>Nitin</a:t>
            </a:r>
            <a:r>
              <a:rPr sz="1600" spc="20" dirty="0">
                <a:solidFill>
                  <a:srgbClr val="0D0D0D"/>
                </a:solidFill>
                <a:latin typeface="Trebuchet MS"/>
                <a:cs typeface="Trebuchet MS"/>
              </a:rPr>
              <a:t> </a:t>
            </a:r>
            <a:r>
              <a:rPr sz="1600" spc="-20" dirty="0">
                <a:solidFill>
                  <a:srgbClr val="0D0D0D"/>
                </a:solidFill>
                <a:latin typeface="Trebuchet MS"/>
                <a:cs typeface="Trebuchet MS"/>
              </a:rPr>
              <a:t>Pandey </a:t>
            </a:r>
            <a:r>
              <a:rPr sz="1600" spc="-15" dirty="0">
                <a:solidFill>
                  <a:srgbClr val="0D0D0D"/>
                </a:solidFill>
                <a:latin typeface="Trebuchet MS"/>
                <a:cs typeface="Trebuchet MS"/>
              </a:rPr>
              <a:t> </a:t>
            </a:r>
            <a:r>
              <a:rPr sz="1600" spc="-10" dirty="0">
                <a:solidFill>
                  <a:srgbClr val="0D0D0D"/>
                </a:solidFill>
                <a:latin typeface="Trebuchet MS"/>
                <a:cs typeface="Trebuchet MS"/>
              </a:rPr>
              <a:t>Email:</a:t>
            </a:r>
            <a:r>
              <a:rPr sz="1600" spc="25" dirty="0">
                <a:solidFill>
                  <a:srgbClr val="0D0D0D"/>
                </a:solidFill>
                <a:latin typeface="Trebuchet MS"/>
                <a:cs typeface="Trebuchet MS"/>
              </a:rPr>
              <a:t> </a:t>
            </a:r>
            <a:r>
              <a:rPr sz="1600" spc="-10" dirty="0">
                <a:solidFill>
                  <a:srgbClr val="0D0D0D"/>
                </a:solidFill>
                <a:latin typeface="Trebuchet MS"/>
                <a:cs typeface="Trebuchet MS"/>
                <a:hlinkClick r:id="rId2"/>
              </a:rPr>
              <a:t>nitin@glcapital.in</a:t>
            </a:r>
            <a:endParaRPr sz="1600" dirty="0">
              <a:latin typeface="Trebuchet MS"/>
              <a:cs typeface="Trebuchet MS"/>
            </a:endParaRPr>
          </a:p>
          <a:p>
            <a:pPr>
              <a:lnSpc>
                <a:spcPct val="100000"/>
              </a:lnSpc>
              <a:spcBef>
                <a:spcPts val="5"/>
              </a:spcBef>
            </a:pPr>
            <a:endParaRPr sz="1650" dirty="0">
              <a:latin typeface="Trebuchet MS"/>
              <a:cs typeface="Trebuchet MS"/>
            </a:endParaRPr>
          </a:p>
          <a:p>
            <a:pPr marL="12700" marR="1241425">
              <a:lnSpc>
                <a:spcPct val="100000"/>
              </a:lnSpc>
            </a:pPr>
            <a:r>
              <a:rPr sz="1600" spc="-5" dirty="0">
                <a:solidFill>
                  <a:srgbClr val="0D0D0D"/>
                </a:solidFill>
                <a:latin typeface="Trebuchet MS"/>
                <a:cs typeface="Trebuchet MS"/>
              </a:rPr>
              <a:t>Office</a:t>
            </a:r>
            <a:r>
              <a:rPr sz="1600" spc="5" dirty="0">
                <a:solidFill>
                  <a:srgbClr val="0D0D0D"/>
                </a:solidFill>
                <a:latin typeface="Trebuchet MS"/>
                <a:cs typeface="Trebuchet MS"/>
              </a:rPr>
              <a:t> </a:t>
            </a:r>
            <a:r>
              <a:rPr sz="1600" spc="-20" dirty="0">
                <a:solidFill>
                  <a:srgbClr val="0D0D0D"/>
                </a:solidFill>
                <a:latin typeface="Trebuchet MS"/>
                <a:cs typeface="Trebuchet MS"/>
              </a:rPr>
              <a:t>Phone:</a:t>
            </a:r>
            <a:r>
              <a:rPr sz="1600" spc="10" dirty="0">
                <a:solidFill>
                  <a:srgbClr val="0D0D0D"/>
                </a:solidFill>
                <a:latin typeface="Trebuchet MS"/>
                <a:cs typeface="Trebuchet MS"/>
              </a:rPr>
              <a:t> </a:t>
            </a:r>
            <a:r>
              <a:rPr sz="1600" spc="-5" dirty="0">
                <a:solidFill>
                  <a:srgbClr val="0D0D0D"/>
                </a:solidFill>
                <a:latin typeface="Trebuchet MS"/>
                <a:cs typeface="Trebuchet MS"/>
              </a:rPr>
              <a:t>+91-022-40967201/02 </a:t>
            </a:r>
            <a:r>
              <a:rPr sz="1600" dirty="0">
                <a:solidFill>
                  <a:srgbClr val="0D0D0D"/>
                </a:solidFill>
                <a:latin typeface="Trebuchet MS"/>
                <a:cs typeface="Trebuchet MS"/>
              </a:rPr>
              <a:t> </a:t>
            </a:r>
            <a:r>
              <a:rPr sz="1600" spc="-15" dirty="0">
                <a:solidFill>
                  <a:srgbClr val="0D0D0D"/>
                </a:solidFill>
                <a:latin typeface="Trebuchet MS"/>
                <a:cs typeface="Trebuchet MS"/>
              </a:rPr>
              <a:t>Website:</a:t>
            </a:r>
            <a:r>
              <a:rPr sz="1600" spc="40" dirty="0">
                <a:solidFill>
                  <a:srgbClr val="0D0D0D"/>
                </a:solidFill>
                <a:latin typeface="Trebuchet MS"/>
                <a:cs typeface="Trebuchet MS"/>
              </a:rPr>
              <a:t> </a:t>
            </a:r>
            <a:r>
              <a:rPr sz="1600" u="sng" spc="-15" dirty="0">
                <a:solidFill>
                  <a:srgbClr val="0462C1"/>
                </a:solidFill>
                <a:uFill>
                  <a:solidFill>
                    <a:srgbClr val="0462C1"/>
                  </a:solidFill>
                </a:uFill>
                <a:latin typeface="Trebuchet MS"/>
                <a:cs typeface="Trebuchet MS"/>
                <a:hlinkClick r:id="rId3"/>
              </a:rPr>
              <a:t>www.greenlanterncapital.in</a:t>
            </a:r>
            <a:endParaRPr sz="1600" dirty="0">
              <a:latin typeface="Trebuchet MS"/>
              <a:cs typeface="Trebuchet MS"/>
            </a:endParaRPr>
          </a:p>
        </p:txBody>
      </p:sp>
      <p:sp>
        <p:nvSpPr>
          <p:cNvPr id="4" name="object 4"/>
          <p:cNvSpPr txBox="1">
            <a:spLocks noGrp="1"/>
          </p:cNvSpPr>
          <p:nvPr>
            <p:ph type="ftr" sz="quarter" idx="5"/>
          </p:nvPr>
        </p:nvSpPr>
        <p:spPr>
          <a:prstGeom prst="rect">
            <a:avLst/>
          </a:prstGeom>
        </p:spPr>
        <p:txBody>
          <a:bodyPr vert="horz" wrap="square" lIns="0" tIns="4445" rIns="0" bIns="0" rtlCol="0">
            <a:spAutoFit/>
          </a:bodyPr>
          <a:lstStyle/>
          <a:p>
            <a:pPr marL="12700">
              <a:lnSpc>
                <a:spcPct val="100000"/>
              </a:lnSpc>
              <a:spcBef>
                <a:spcPts val="35"/>
              </a:spcBef>
            </a:pPr>
            <a:r>
              <a:rPr spc="-5" dirty="0"/>
              <a:t>Private</a:t>
            </a:r>
            <a:r>
              <a:rPr dirty="0"/>
              <a:t> </a:t>
            </a:r>
            <a:r>
              <a:rPr spc="-5" dirty="0"/>
              <a:t>&amp;</a:t>
            </a:r>
            <a:r>
              <a:rPr spc="-20" dirty="0"/>
              <a:t> </a:t>
            </a:r>
            <a:r>
              <a:rPr spc="-5" dirty="0"/>
              <a:t>Confidential,</a:t>
            </a:r>
            <a:r>
              <a:rPr spc="35" dirty="0"/>
              <a:t> </a:t>
            </a:r>
            <a:r>
              <a:rPr spc="-5" dirty="0"/>
              <a:t>Not</a:t>
            </a:r>
            <a:r>
              <a:rPr spc="-15" dirty="0"/>
              <a:t> </a:t>
            </a:r>
            <a:r>
              <a:rPr spc="-5" dirty="0"/>
              <a:t>For</a:t>
            </a:r>
            <a:r>
              <a:rPr spc="-20" dirty="0"/>
              <a:t> </a:t>
            </a:r>
            <a:r>
              <a:rPr spc="-5" dirty="0"/>
              <a:t>Circulation</a:t>
            </a:r>
          </a:p>
        </p:txBody>
      </p:sp>
      <p:sp>
        <p:nvSpPr>
          <p:cNvPr id="5" name="object 5"/>
          <p:cNvSpPr txBox="1"/>
          <p:nvPr/>
        </p:nvSpPr>
        <p:spPr>
          <a:xfrm>
            <a:off x="8211566" y="6462266"/>
            <a:ext cx="233679" cy="183515"/>
          </a:xfrm>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sz="1000" spc="-5" dirty="0">
                <a:solidFill>
                  <a:srgbClr val="7E7E7E"/>
                </a:solidFill>
                <a:latin typeface="Trebuchet MS"/>
                <a:cs typeface="Trebuchet MS"/>
              </a:rPr>
              <a:t>21</a:t>
            </a:fld>
            <a:endParaRPr sz="1000">
              <a:latin typeface="Trebuchet MS"/>
              <a:cs typeface="Trebuchet MS"/>
            </a:endParaRPr>
          </a:p>
        </p:txBody>
      </p:sp>
      <p:sp>
        <p:nvSpPr>
          <p:cNvPr id="3" name="object 3"/>
          <p:cNvSpPr txBox="1">
            <a:spLocks noGrp="1"/>
          </p:cNvSpPr>
          <p:nvPr>
            <p:ph type="title"/>
          </p:nvPr>
        </p:nvSpPr>
        <p:spPr>
          <a:xfrm>
            <a:off x="603886" y="263525"/>
            <a:ext cx="1682114" cy="422275"/>
          </a:xfrm>
          <a:prstGeom prst="rect">
            <a:avLst/>
          </a:prstGeom>
        </p:spPr>
        <p:txBody>
          <a:bodyPr vert="horz" wrap="square" lIns="0" tIns="12700" rIns="0" bIns="0" rtlCol="0">
            <a:spAutoFit/>
          </a:bodyPr>
          <a:lstStyle/>
          <a:p>
            <a:pPr marL="12700">
              <a:lnSpc>
                <a:spcPct val="100000"/>
              </a:lnSpc>
              <a:spcBef>
                <a:spcPts val="100"/>
              </a:spcBef>
            </a:pPr>
            <a:r>
              <a:rPr sz="2600" dirty="0"/>
              <a:t>Contact</a:t>
            </a:r>
            <a:r>
              <a:rPr sz="2600" spc="-100" dirty="0"/>
              <a:t> </a:t>
            </a:r>
            <a:r>
              <a:rPr sz="2600" dirty="0"/>
              <a:t>Us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0544" y="1103757"/>
            <a:ext cx="7815580" cy="5116657"/>
          </a:xfrm>
          <a:prstGeom prst="rect">
            <a:avLst/>
          </a:prstGeom>
        </p:spPr>
        <p:txBody>
          <a:bodyPr vert="horz" wrap="square" lIns="0" tIns="29845" rIns="0" bIns="0" rtlCol="0">
            <a:spAutoFit/>
          </a:bodyPr>
          <a:lstStyle/>
          <a:p>
            <a:pPr marL="12700" marR="5080" algn="just">
              <a:lnSpc>
                <a:spcPct val="90000"/>
              </a:lnSpc>
              <a:spcBef>
                <a:spcPts val="235"/>
              </a:spcBef>
            </a:pPr>
            <a:r>
              <a:rPr lang="en-US" sz="1100" spc="-5" dirty="0">
                <a:solidFill>
                  <a:srgbClr val="0D0D0D"/>
                </a:solidFill>
                <a:latin typeface="Trebuchet MS"/>
                <a:cs typeface="Trebuchet MS"/>
              </a:rPr>
              <a:t>The views expressed </a:t>
            </a:r>
            <a:r>
              <a:rPr lang="en-US" sz="1100" dirty="0">
                <a:solidFill>
                  <a:srgbClr val="0D0D0D"/>
                </a:solidFill>
                <a:latin typeface="Trebuchet MS"/>
                <a:cs typeface="Trebuchet MS"/>
              </a:rPr>
              <a:t>herein are </a:t>
            </a:r>
            <a:r>
              <a:rPr lang="en-US" sz="1100" spc="-5" dirty="0">
                <a:solidFill>
                  <a:srgbClr val="0D0D0D"/>
                </a:solidFill>
                <a:latin typeface="Trebuchet MS"/>
                <a:cs typeface="Trebuchet MS"/>
              </a:rPr>
              <a:t>the personal </a:t>
            </a:r>
            <a:r>
              <a:rPr lang="en-US" sz="1100" dirty="0">
                <a:solidFill>
                  <a:srgbClr val="0D0D0D"/>
                </a:solidFill>
                <a:latin typeface="Trebuchet MS"/>
                <a:cs typeface="Trebuchet MS"/>
              </a:rPr>
              <a:t>views </a:t>
            </a:r>
            <a:r>
              <a:rPr lang="en-US" sz="1100" spc="-5" dirty="0">
                <a:solidFill>
                  <a:srgbClr val="0D0D0D"/>
                </a:solidFill>
                <a:latin typeface="Trebuchet MS"/>
                <a:cs typeface="Trebuchet MS"/>
              </a:rPr>
              <a:t>and constitute </a:t>
            </a:r>
            <a:r>
              <a:rPr lang="en-US" sz="1100" dirty="0">
                <a:solidFill>
                  <a:srgbClr val="0D0D0D"/>
                </a:solidFill>
                <a:latin typeface="Trebuchet MS"/>
                <a:cs typeface="Trebuchet MS"/>
              </a:rPr>
              <a:t>only the </a:t>
            </a:r>
            <a:r>
              <a:rPr lang="en-US" sz="1100" spc="-5" dirty="0">
                <a:solidFill>
                  <a:srgbClr val="0D0D0D"/>
                </a:solidFill>
                <a:latin typeface="Trebuchet MS"/>
                <a:cs typeface="Trebuchet MS"/>
              </a:rPr>
              <a:t>opinions and do not constitute any guidelines or </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recommendation on </a:t>
            </a:r>
            <a:r>
              <a:rPr lang="en-US" sz="1100" dirty="0">
                <a:solidFill>
                  <a:srgbClr val="0D0D0D"/>
                </a:solidFill>
                <a:latin typeface="Trebuchet MS"/>
                <a:cs typeface="Trebuchet MS"/>
              </a:rPr>
              <a:t>any course </a:t>
            </a:r>
            <a:r>
              <a:rPr lang="en-US" sz="1100" spc="-5" dirty="0">
                <a:solidFill>
                  <a:srgbClr val="0D0D0D"/>
                </a:solidFill>
                <a:latin typeface="Trebuchet MS"/>
                <a:cs typeface="Trebuchet MS"/>
              </a:rPr>
              <a:t>of action to </a:t>
            </a:r>
            <a:r>
              <a:rPr lang="en-US" sz="1100" dirty="0">
                <a:solidFill>
                  <a:srgbClr val="0D0D0D"/>
                </a:solidFill>
                <a:latin typeface="Trebuchet MS"/>
                <a:cs typeface="Trebuchet MS"/>
              </a:rPr>
              <a:t>be </a:t>
            </a:r>
            <a:r>
              <a:rPr lang="en-US" sz="1100" spc="-5" dirty="0">
                <a:solidFill>
                  <a:srgbClr val="0D0D0D"/>
                </a:solidFill>
                <a:latin typeface="Trebuchet MS"/>
                <a:cs typeface="Trebuchet MS"/>
              </a:rPr>
              <a:t>followed </a:t>
            </a:r>
            <a:r>
              <a:rPr lang="en-US" sz="1100" dirty="0">
                <a:solidFill>
                  <a:srgbClr val="0D0D0D"/>
                </a:solidFill>
                <a:latin typeface="Trebuchet MS"/>
                <a:cs typeface="Trebuchet MS"/>
              </a:rPr>
              <a:t>by </a:t>
            </a:r>
            <a:r>
              <a:rPr lang="en-US" sz="1100" spc="-5" dirty="0">
                <a:solidFill>
                  <a:srgbClr val="0D0D0D"/>
                </a:solidFill>
                <a:latin typeface="Trebuchet MS"/>
                <a:cs typeface="Trebuchet MS"/>
              </a:rPr>
              <a:t>the readers. This information is meant for general reading </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purpose</a:t>
            </a:r>
            <a:r>
              <a:rPr lang="en-US" sz="1100" spc="85" dirty="0">
                <a:solidFill>
                  <a:srgbClr val="0D0D0D"/>
                </a:solidFill>
                <a:latin typeface="Trebuchet MS"/>
                <a:cs typeface="Trebuchet MS"/>
              </a:rPr>
              <a:t> </a:t>
            </a:r>
            <a:r>
              <a:rPr lang="en-US" sz="1100" spc="-5" dirty="0">
                <a:solidFill>
                  <a:srgbClr val="0D0D0D"/>
                </a:solidFill>
                <a:latin typeface="Trebuchet MS"/>
                <a:cs typeface="Trebuchet MS"/>
              </a:rPr>
              <a:t>only</a:t>
            </a:r>
            <a:r>
              <a:rPr lang="en-US" sz="1100" spc="90" dirty="0">
                <a:solidFill>
                  <a:srgbClr val="0D0D0D"/>
                </a:solidFill>
                <a:latin typeface="Trebuchet MS"/>
                <a:cs typeface="Trebuchet MS"/>
              </a:rPr>
              <a:t> </a:t>
            </a:r>
            <a:r>
              <a:rPr lang="en-US" sz="1100" spc="-5" dirty="0">
                <a:solidFill>
                  <a:srgbClr val="0D0D0D"/>
                </a:solidFill>
                <a:latin typeface="Trebuchet MS"/>
                <a:cs typeface="Trebuchet MS"/>
              </a:rPr>
              <a:t>and</a:t>
            </a:r>
            <a:r>
              <a:rPr lang="en-US" sz="1100" spc="90" dirty="0">
                <a:solidFill>
                  <a:srgbClr val="0D0D0D"/>
                </a:solidFill>
                <a:latin typeface="Trebuchet MS"/>
                <a:cs typeface="Trebuchet MS"/>
              </a:rPr>
              <a:t> </a:t>
            </a:r>
            <a:r>
              <a:rPr lang="en-US" sz="1100" spc="-5" dirty="0">
                <a:solidFill>
                  <a:srgbClr val="0D0D0D"/>
                </a:solidFill>
                <a:latin typeface="Trebuchet MS"/>
                <a:cs typeface="Trebuchet MS"/>
              </a:rPr>
              <a:t>is</a:t>
            </a:r>
            <a:r>
              <a:rPr lang="en-US" sz="1100" spc="95" dirty="0">
                <a:solidFill>
                  <a:srgbClr val="0D0D0D"/>
                </a:solidFill>
                <a:latin typeface="Trebuchet MS"/>
                <a:cs typeface="Trebuchet MS"/>
              </a:rPr>
              <a:t> </a:t>
            </a:r>
            <a:r>
              <a:rPr lang="en-US" sz="1100" spc="-5" dirty="0">
                <a:solidFill>
                  <a:srgbClr val="0D0D0D"/>
                </a:solidFill>
                <a:latin typeface="Trebuchet MS"/>
                <a:cs typeface="Trebuchet MS"/>
              </a:rPr>
              <a:t>not</a:t>
            </a:r>
            <a:r>
              <a:rPr lang="en-US" sz="1100" spc="100" dirty="0">
                <a:solidFill>
                  <a:srgbClr val="0D0D0D"/>
                </a:solidFill>
                <a:latin typeface="Trebuchet MS"/>
                <a:cs typeface="Trebuchet MS"/>
              </a:rPr>
              <a:t> </a:t>
            </a:r>
            <a:r>
              <a:rPr lang="en-US" sz="1100" spc="-5" dirty="0">
                <a:solidFill>
                  <a:srgbClr val="0D0D0D"/>
                </a:solidFill>
                <a:latin typeface="Trebuchet MS"/>
                <a:cs typeface="Trebuchet MS"/>
              </a:rPr>
              <a:t>meant</a:t>
            </a:r>
            <a:r>
              <a:rPr lang="en-US" sz="1100" spc="85" dirty="0">
                <a:solidFill>
                  <a:srgbClr val="0D0D0D"/>
                </a:solidFill>
                <a:latin typeface="Trebuchet MS"/>
                <a:cs typeface="Trebuchet MS"/>
              </a:rPr>
              <a:t> </a:t>
            </a:r>
            <a:r>
              <a:rPr lang="en-US" sz="1100" spc="-5" dirty="0">
                <a:solidFill>
                  <a:srgbClr val="0D0D0D"/>
                </a:solidFill>
                <a:latin typeface="Trebuchet MS"/>
                <a:cs typeface="Trebuchet MS"/>
              </a:rPr>
              <a:t>to</a:t>
            </a:r>
            <a:r>
              <a:rPr lang="en-US" sz="1100" spc="105" dirty="0">
                <a:solidFill>
                  <a:srgbClr val="0D0D0D"/>
                </a:solidFill>
                <a:latin typeface="Trebuchet MS"/>
                <a:cs typeface="Trebuchet MS"/>
              </a:rPr>
              <a:t> </a:t>
            </a:r>
            <a:r>
              <a:rPr lang="en-US" sz="1100" dirty="0">
                <a:solidFill>
                  <a:srgbClr val="0D0D0D"/>
                </a:solidFill>
                <a:latin typeface="Trebuchet MS"/>
                <a:cs typeface="Trebuchet MS"/>
              </a:rPr>
              <a:t>serve</a:t>
            </a:r>
            <a:r>
              <a:rPr lang="en-US" sz="1100" spc="95" dirty="0">
                <a:solidFill>
                  <a:srgbClr val="0D0D0D"/>
                </a:solidFill>
                <a:latin typeface="Trebuchet MS"/>
                <a:cs typeface="Trebuchet MS"/>
              </a:rPr>
              <a:t> </a:t>
            </a:r>
            <a:r>
              <a:rPr lang="en-US" sz="1100" spc="-5" dirty="0">
                <a:solidFill>
                  <a:srgbClr val="0D0D0D"/>
                </a:solidFill>
                <a:latin typeface="Trebuchet MS"/>
                <a:cs typeface="Trebuchet MS"/>
              </a:rPr>
              <a:t>as</a:t>
            </a:r>
            <a:r>
              <a:rPr lang="en-US" sz="1100" spc="90" dirty="0">
                <a:solidFill>
                  <a:srgbClr val="0D0D0D"/>
                </a:solidFill>
                <a:latin typeface="Trebuchet MS"/>
                <a:cs typeface="Trebuchet MS"/>
              </a:rPr>
              <a:t> </a:t>
            </a:r>
            <a:r>
              <a:rPr lang="en-US" sz="1100" dirty="0">
                <a:solidFill>
                  <a:srgbClr val="0D0D0D"/>
                </a:solidFill>
                <a:latin typeface="Trebuchet MS"/>
                <a:cs typeface="Trebuchet MS"/>
              </a:rPr>
              <a:t>a</a:t>
            </a:r>
            <a:r>
              <a:rPr lang="en-US" sz="1100" spc="90" dirty="0">
                <a:solidFill>
                  <a:srgbClr val="0D0D0D"/>
                </a:solidFill>
                <a:latin typeface="Trebuchet MS"/>
                <a:cs typeface="Trebuchet MS"/>
              </a:rPr>
              <a:t> </a:t>
            </a:r>
            <a:r>
              <a:rPr lang="en-US" sz="1100" spc="-5" dirty="0">
                <a:solidFill>
                  <a:srgbClr val="0D0D0D"/>
                </a:solidFill>
                <a:latin typeface="Trebuchet MS"/>
                <a:cs typeface="Trebuchet MS"/>
              </a:rPr>
              <a:t>professional</a:t>
            </a:r>
            <a:r>
              <a:rPr lang="en-US" sz="1100" spc="90" dirty="0">
                <a:solidFill>
                  <a:srgbClr val="0D0D0D"/>
                </a:solidFill>
                <a:latin typeface="Trebuchet MS"/>
                <a:cs typeface="Trebuchet MS"/>
              </a:rPr>
              <a:t> </a:t>
            </a:r>
            <a:r>
              <a:rPr lang="en-US" sz="1100" spc="-5" dirty="0">
                <a:solidFill>
                  <a:srgbClr val="0D0D0D"/>
                </a:solidFill>
                <a:latin typeface="Trebuchet MS"/>
                <a:cs typeface="Trebuchet MS"/>
              </a:rPr>
              <a:t>guide</a:t>
            </a:r>
            <a:r>
              <a:rPr lang="en-US" sz="1100" spc="105" dirty="0">
                <a:solidFill>
                  <a:srgbClr val="0D0D0D"/>
                </a:solidFill>
                <a:latin typeface="Trebuchet MS"/>
                <a:cs typeface="Trebuchet MS"/>
              </a:rPr>
              <a:t> </a:t>
            </a:r>
            <a:r>
              <a:rPr lang="en-US" sz="1100" spc="-5" dirty="0">
                <a:solidFill>
                  <a:srgbClr val="0D0D0D"/>
                </a:solidFill>
                <a:latin typeface="Trebuchet MS"/>
                <a:cs typeface="Trebuchet MS"/>
              </a:rPr>
              <a:t>for</a:t>
            </a:r>
            <a:r>
              <a:rPr lang="en-US" sz="1100" spc="100" dirty="0">
                <a:solidFill>
                  <a:srgbClr val="0D0D0D"/>
                </a:solidFill>
                <a:latin typeface="Trebuchet MS"/>
                <a:cs typeface="Trebuchet MS"/>
              </a:rPr>
              <a:t> </a:t>
            </a:r>
            <a:r>
              <a:rPr lang="en-US" sz="1100" spc="-5" dirty="0">
                <a:solidFill>
                  <a:srgbClr val="0D0D0D"/>
                </a:solidFill>
                <a:latin typeface="Trebuchet MS"/>
                <a:cs typeface="Trebuchet MS"/>
              </a:rPr>
              <a:t>the</a:t>
            </a:r>
            <a:r>
              <a:rPr lang="en-US" sz="1100" spc="85" dirty="0">
                <a:solidFill>
                  <a:srgbClr val="0D0D0D"/>
                </a:solidFill>
                <a:latin typeface="Trebuchet MS"/>
                <a:cs typeface="Trebuchet MS"/>
              </a:rPr>
              <a:t> </a:t>
            </a:r>
            <a:r>
              <a:rPr lang="en-US" sz="1100" spc="-5" dirty="0">
                <a:solidFill>
                  <a:srgbClr val="0D0D0D"/>
                </a:solidFill>
                <a:latin typeface="Trebuchet MS"/>
                <a:cs typeface="Trebuchet MS"/>
              </a:rPr>
              <a:t>readers.</a:t>
            </a:r>
            <a:r>
              <a:rPr lang="en-US" sz="1100" spc="100" dirty="0">
                <a:solidFill>
                  <a:srgbClr val="0D0D0D"/>
                </a:solidFill>
                <a:latin typeface="Trebuchet MS"/>
                <a:cs typeface="Trebuchet MS"/>
              </a:rPr>
              <a:t> </a:t>
            </a:r>
            <a:r>
              <a:rPr lang="en-US" sz="1100" spc="-5" dirty="0">
                <a:solidFill>
                  <a:srgbClr val="0D0D0D"/>
                </a:solidFill>
                <a:latin typeface="Trebuchet MS"/>
                <a:cs typeface="Trebuchet MS"/>
              </a:rPr>
              <a:t>This</a:t>
            </a:r>
            <a:r>
              <a:rPr lang="en-US" sz="1100" spc="95" dirty="0">
                <a:solidFill>
                  <a:srgbClr val="0D0D0D"/>
                </a:solidFill>
                <a:latin typeface="Trebuchet MS"/>
                <a:cs typeface="Trebuchet MS"/>
              </a:rPr>
              <a:t> </a:t>
            </a:r>
            <a:r>
              <a:rPr lang="en-US" sz="1100" spc="-5" dirty="0">
                <a:solidFill>
                  <a:srgbClr val="0D0D0D"/>
                </a:solidFill>
                <a:latin typeface="Trebuchet MS"/>
                <a:cs typeface="Trebuchet MS"/>
              </a:rPr>
              <a:t>document</a:t>
            </a:r>
            <a:r>
              <a:rPr lang="en-US" sz="1100" spc="85" dirty="0">
                <a:solidFill>
                  <a:srgbClr val="0D0D0D"/>
                </a:solidFill>
                <a:latin typeface="Trebuchet MS"/>
                <a:cs typeface="Trebuchet MS"/>
              </a:rPr>
              <a:t> </a:t>
            </a:r>
            <a:r>
              <a:rPr lang="en-US" sz="1100" spc="-5" dirty="0">
                <a:solidFill>
                  <a:srgbClr val="0D0D0D"/>
                </a:solidFill>
                <a:latin typeface="Trebuchet MS"/>
                <a:cs typeface="Trebuchet MS"/>
              </a:rPr>
              <a:t>has</a:t>
            </a:r>
            <a:r>
              <a:rPr lang="en-US" sz="1100" spc="90" dirty="0">
                <a:solidFill>
                  <a:srgbClr val="0D0D0D"/>
                </a:solidFill>
                <a:latin typeface="Trebuchet MS"/>
                <a:cs typeface="Trebuchet MS"/>
              </a:rPr>
              <a:t> </a:t>
            </a:r>
            <a:r>
              <a:rPr lang="en-US" sz="1100" spc="-5" dirty="0">
                <a:solidFill>
                  <a:srgbClr val="0D0D0D"/>
                </a:solidFill>
                <a:latin typeface="Trebuchet MS"/>
                <a:cs typeface="Trebuchet MS"/>
              </a:rPr>
              <a:t>been</a:t>
            </a:r>
            <a:r>
              <a:rPr lang="en-US" sz="1100" spc="85" dirty="0">
                <a:solidFill>
                  <a:srgbClr val="0D0D0D"/>
                </a:solidFill>
                <a:latin typeface="Trebuchet MS"/>
                <a:cs typeface="Trebuchet MS"/>
              </a:rPr>
              <a:t> </a:t>
            </a:r>
            <a:r>
              <a:rPr lang="en-US" sz="1100" spc="-5" dirty="0">
                <a:solidFill>
                  <a:srgbClr val="0D0D0D"/>
                </a:solidFill>
                <a:latin typeface="Trebuchet MS"/>
                <a:cs typeface="Trebuchet MS"/>
              </a:rPr>
              <a:t>prepared</a:t>
            </a:r>
            <a:r>
              <a:rPr lang="en-US" sz="1100" spc="95" dirty="0">
                <a:solidFill>
                  <a:srgbClr val="0D0D0D"/>
                </a:solidFill>
                <a:latin typeface="Trebuchet MS"/>
                <a:cs typeface="Trebuchet MS"/>
              </a:rPr>
              <a:t> </a:t>
            </a:r>
            <a:r>
              <a:rPr lang="en-US" sz="1100" spc="-5" dirty="0">
                <a:solidFill>
                  <a:srgbClr val="0D0D0D"/>
                </a:solidFill>
                <a:latin typeface="Trebuchet MS"/>
                <a:cs typeface="Trebuchet MS"/>
              </a:rPr>
              <a:t>on</a:t>
            </a:r>
            <a:r>
              <a:rPr lang="en-US" sz="1100" spc="95" dirty="0">
                <a:solidFill>
                  <a:srgbClr val="0D0D0D"/>
                </a:solidFill>
                <a:latin typeface="Trebuchet MS"/>
                <a:cs typeface="Trebuchet MS"/>
              </a:rPr>
              <a:t> </a:t>
            </a:r>
            <a:r>
              <a:rPr lang="en-US" sz="1100" spc="-5" dirty="0">
                <a:solidFill>
                  <a:srgbClr val="0D0D0D"/>
                </a:solidFill>
                <a:latin typeface="Trebuchet MS"/>
                <a:cs typeface="Trebuchet MS"/>
              </a:rPr>
              <a:t>the </a:t>
            </a:r>
            <a:r>
              <a:rPr lang="en-US" sz="1100" spc="-320" dirty="0">
                <a:solidFill>
                  <a:srgbClr val="0D0D0D"/>
                </a:solidFill>
                <a:latin typeface="Trebuchet MS"/>
                <a:cs typeface="Trebuchet MS"/>
              </a:rPr>
              <a:t> </a:t>
            </a:r>
            <a:r>
              <a:rPr lang="en-US" sz="1100" spc="-5" dirty="0">
                <a:solidFill>
                  <a:srgbClr val="0D0D0D"/>
                </a:solidFill>
                <a:latin typeface="Trebuchet MS"/>
                <a:cs typeface="Trebuchet MS"/>
              </a:rPr>
              <a:t>basis of publicly available information, </a:t>
            </a:r>
            <a:r>
              <a:rPr lang="en-US" sz="1100" spc="-10" dirty="0">
                <a:solidFill>
                  <a:srgbClr val="0D0D0D"/>
                </a:solidFill>
                <a:latin typeface="Trebuchet MS"/>
                <a:cs typeface="Trebuchet MS"/>
              </a:rPr>
              <a:t>internally </a:t>
            </a:r>
            <a:r>
              <a:rPr lang="en-US" sz="1100" spc="-5" dirty="0">
                <a:solidFill>
                  <a:srgbClr val="0D0D0D"/>
                </a:solidFill>
                <a:latin typeface="Trebuchet MS"/>
                <a:cs typeface="Trebuchet MS"/>
              </a:rPr>
              <a:t>developed data and </a:t>
            </a:r>
            <a:r>
              <a:rPr lang="en-US" sz="1100" spc="-10" dirty="0">
                <a:solidFill>
                  <a:srgbClr val="0D0D0D"/>
                </a:solidFill>
                <a:latin typeface="Trebuchet MS"/>
                <a:cs typeface="Trebuchet MS"/>
              </a:rPr>
              <a:t>other </a:t>
            </a:r>
            <a:r>
              <a:rPr lang="en-US" sz="1100" spc="-5" dirty="0">
                <a:solidFill>
                  <a:srgbClr val="0D0D0D"/>
                </a:solidFill>
                <a:latin typeface="Trebuchet MS"/>
                <a:cs typeface="Trebuchet MS"/>
              </a:rPr>
              <a:t>sources believed to be reliable. The Sponsor </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Green Lantern Capital </a:t>
            </a:r>
            <a:r>
              <a:rPr lang="en-US" sz="1100" spc="5" dirty="0">
                <a:solidFill>
                  <a:srgbClr val="0D0D0D"/>
                </a:solidFill>
                <a:latin typeface="Trebuchet MS"/>
                <a:cs typeface="Trebuchet MS"/>
              </a:rPr>
              <a:t>LLP </a:t>
            </a:r>
            <a:r>
              <a:rPr lang="en-US" sz="1100" spc="-5" dirty="0">
                <a:solidFill>
                  <a:srgbClr val="0D0D0D"/>
                </a:solidFill>
                <a:latin typeface="Trebuchet MS"/>
                <a:cs typeface="Trebuchet MS"/>
              </a:rPr>
              <a:t>or any of their respective Partners, employees, affiliates or representatives do not assume any </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responsibility for,</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or warrant the accuracy,</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completeness,</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adequacy and reliability of</a:t>
            </a:r>
            <a:r>
              <a:rPr lang="en-US" sz="1100" spc="320" dirty="0">
                <a:solidFill>
                  <a:srgbClr val="0D0D0D"/>
                </a:solidFill>
                <a:latin typeface="Trebuchet MS"/>
                <a:cs typeface="Trebuchet MS"/>
              </a:rPr>
              <a:t> </a:t>
            </a:r>
            <a:r>
              <a:rPr lang="en-US" sz="1100" spc="-5" dirty="0">
                <a:solidFill>
                  <a:srgbClr val="0D0D0D"/>
                </a:solidFill>
                <a:latin typeface="Trebuchet MS"/>
                <a:cs typeface="Trebuchet MS"/>
              </a:rPr>
              <a:t>such information.</a:t>
            </a:r>
            <a:r>
              <a:rPr lang="en-US" sz="1100" spc="320" dirty="0">
                <a:solidFill>
                  <a:srgbClr val="0D0D0D"/>
                </a:solidFill>
                <a:latin typeface="Trebuchet MS"/>
                <a:cs typeface="Trebuchet MS"/>
              </a:rPr>
              <a:t> </a:t>
            </a:r>
            <a:r>
              <a:rPr lang="en-US" sz="1100" spc="-5" dirty="0">
                <a:solidFill>
                  <a:srgbClr val="0D0D0D"/>
                </a:solidFill>
                <a:latin typeface="Trebuchet MS"/>
                <a:cs typeface="Trebuchet MS"/>
              </a:rPr>
              <a:t>Whilst no action </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has been solicited </a:t>
            </a:r>
            <a:r>
              <a:rPr lang="en-US" sz="1100" dirty="0">
                <a:solidFill>
                  <a:srgbClr val="0D0D0D"/>
                </a:solidFill>
                <a:latin typeface="Trebuchet MS"/>
                <a:cs typeface="Trebuchet MS"/>
              </a:rPr>
              <a:t>based </a:t>
            </a:r>
            <a:r>
              <a:rPr lang="en-US" sz="1100" spc="-5" dirty="0">
                <a:solidFill>
                  <a:srgbClr val="0D0D0D"/>
                </a:solidFill>
                <a:latin typeface="Trebuchet MS"/>
                <a:cs typeface="Trebuchet MS"/>
              </a:rPr>
              <a:t>upon the information provided herein, due care has been taken to ensure that the </a:t>
            </a:r>
            <a:r>
              <a:rPr lang="en-US" sz="1100" dirty="0">
                <a:solidFill>
                  <a:srgbClr val="0D0D0D"/>
                </a:solidFill>
                <a:latin typeface="Trebuchet MS"/>
                <a:cs typeface="Trebuchet MS"/>
              </a:rPr>
              <a:t>facts are </a:t>
            </a:r>
            <a:r>
              <a:rPr lang="en-US" sz="1100" spc="5" dirty="0">
                <a:solidFill>
                  <a:srgbClr val="0D0D0D"/>
                </a:solidFill>
                <a:latin typeface="Trebuchet MS"/>
                <a:cs typeface="Trebuchet MS"/>
              </a:rPr>
              <a:t> </a:t>
            </a:r>
            <a:r>
              <a:rPr lang="en-US" sz="1100" spc="-5" dirty="0">
                <a:solidFill>
                  <a:srgbClr val="0D0D0D"/>
                </a:solidFill>
                <a:latin typeface="Trebuchet MS"/>
                <a:cs typeface="Trebuchet MS"/>
              </a:rPr>
              <a:t>accurate and opinions </a:t>
            </a:r>
            <a:r>
              <a:rPr lang="en-US" sz="1100" dirty="0">
                <a:solidFill>
                  <a:srgbClr val="0D0D0D"/>
                </a:solidFill>
                <a:latin typeface="Trebuchet MS"/>
                <a:cs typeface="Trebuchet MS"/>
              </a:rPr>
              <a:t>given </a:t>
            </a:r>
            <a:r>
              <a:rPr lang="en-US" sz="1100" spc="-5" dirty="0">
                <a:solidFill>
                  <a:srgbClr val="0D0D0D"/>
                </a:solidFill>
                <a:latin typeface="Trebuchet MS"/>
                <a:cs typeface="Trebuchet MS"/>
              </a:rPr>
              <a:t>fair and reasonable. This information is </a:t>
            </a:r>
            <a:r>
              <a:rPr lang="en-US" sz="1100" dirty="0">
                <a:solidFill>
                  <a:srgbClr val="0D0D0D"/>
                </a:solidFill>
                <a:latin typeface="Trebuchet MS"/>
                <a:cs typeface="Trebuchet MS"/>
              </a:rPr>
              <a:t>not </a:t>
            </a:r>
            <a:r>
              <a:rPr lang="en-US" sz="1100" spc="-5" dirty="0">
                <a:solidFill>
                  <a:srgbClr val="0D0D0D"/>
                </a:solidFill>
                <a:latin typeface="Trebuchet MS"/>
                <a:cs typeface="Trebuchet MS"/>
              </a:rPr>
              <a:t>intended to be an </a:t>
            </a:r>
            <a:r>
              <a:rPr lang="en-US" sz="1100" dirty="0">
                <a:solidFill>
                  <a:srgbClr val="0D0D0D"/>
                </a:solidFill>
                <a:latin typeface="Trebuchet MS"/>
                <a:cs typeface="Trebuchet MS"/>
              </a:rPr>
              <a:t>offer </a:t>
            </a:r>
            <a:r>
              <a:rPr lang="en-US" sz="1100" spc="-5" dirty="0">
                <a:solidFill>
                  <a:srgbClr val="0D0D0D"/>
                </a:solidFill>
                <a:latin typeface="Trebuchet MS"/>
                <a:cs typeface="Trebuchet MS"/>
              </a:rPr>
              <a:t>or solicitation for </a:t>
            </a:r>
            <a:r>
              <a:rPr lang="en-US" sz="1100" dirty="0">
                <a:solidFill>
                  <a:srgbClr val="0D0D0D"/>
                </a:solidFill>
                <a:latin typeface="Trebuchet MS"/>
                <a:cs typeface="Trebuchet MS"/>
              </a:rPr>
              <a:t>the </a:t>
            </a:r>
            <a:r>
              <a:rPr lang="en-US" sz="1100" spc="5" dirty="0">
                <a:solidFill>
                  <a:srgbClr val="0D0D0D"/>
                </a:solidFill>
                <a:latin typeface="Trebuchet MS"/>
                <a:cs typeface="Trebuchet MS"/>
              </a:rPr>
              <a:t> </a:t>
            </a:r>
            <a:r>
              <a:rPr lang="en-US" sz="1100" spc="-5" dirty="0">
                <a:solidFill>
                  <a:srgbClr val="0D0D0D"/>
                </a:solidFill>
                <a:latin typeface="Trebuchet MS"/>
                <a:cs typeface="Trebuchet MS"/>
              </a:rPr>
              <a:t>purchase or sale of any financial product or instrument. Recipients of this information should </a:t>
            </a:r>
            <a:r>
              <a:rPr lang="en-US" sz="1100" dirty="0">
                <a:solidFill>
                  <a:srgbClr val="0D0D0D"/>
                </a:solidFill>
                <a:latin typeface="Trebuchet MS"/>
                <a:cs typeface="Trebuchet MS"/>
              </a:rPr>
              <a:t>rely </a:t>
            </a:r>
            <a:r>
              <a:rPr lang="en-US" sz="1100" spc="-5" dirty="0">
                <a:solidFill>
                  <a:srgbClr val="0D0D0D"/>
                </a:solidFill>
                <a:latin typeface="Trebuchet MS"/>
                <a:cs typeface="Trebuchet MS"/>
              </a:rPr>
              <a:t>on information/data </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arising out of their own investigations. Readers </a:t>
            </a:r>
            <a:r>
              <a:rPr lang="en-US" sz="1100" dirty="0">
                <a:solidFill>
                  <a:srgbClr val="0D0D0D"/>
                </a:solidFill>
                <a:latin typeface="Trebuchet MS"/>
                <a:cs typeface="Trebuchet MS"/>
              </a:rPr>
              <a:t>are </a:t>
            </a:r>
            <a:r>
              <a:rPr lang="en-US" sz="1100" spc="-5" dirty="0">
                <a:solidFill>
                  <a:srgbClr val="0D0D0D"/>
                </a:solidFill>
                <a:latin typeface="Trebuchet MS"/>
                <a:cs typeface="Trebuchet MS"/>
              </a:rPr>
              <a:t>advised to seek independent professional advice and arrive at an </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informed</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investment</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decision</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before</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making</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any</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investments.</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The</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Sponsor,</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Green</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Lantern</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Capital</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or</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any</a:t>
            </a:r>
            <a:r>
              <a:rPr lang="en-US" sz="1100" spc="320" dirty="0">
                <a:solidFill>
                  <a:srgbClr val="0D0D0D"/>
                </a:solidFill>
                <a:latin typeface="Trebuchet MS"/>
                <a:cs typeface="Trebuchet MS"/>
              </a:rPr>
              <a:t> </a:t>
            </a:r>
            <a:r>
              <a:rPr lang="en-US" sz="1100" dirty="0">
                <a:solidFill>
                  <a:srgbClr val="0D0D0D"/>
                </a:solidFill>
                <a:latin typeface="Trebuchet MS"/>
                <a:cs typeface="Trebuchet MS"/>
              </a:rPr>
              <a:t>of</a:t>
            </a:r>
            <a:r>
              <a:rPr lang="en-US" sz="1100" spc="330" dirty="0">
                <a:solidFill>
                  <a:srgbClr val="0D0D0D"/>
                </a:solidFill>
                <a:latin typeface="Trebuchet MS"/>
                <a:cs typeface="Trebuchet MS"/>
              </a:rPr>
              <a:t> </a:t>
            </a:r>
            <a:r>
              <a:rPr lang="en-US" sz="1100" spc="-5" dirty="0">
                <a:solidFill>
                  <a:srgbClr val="0D0D0D"/>
                </a:solidFill>
                <a:latin typeface="Trebuchet MS"/>
                <a:cs typeface="Trebuchet MS"/>
              </a:rPr>
              <a:t>their </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respective</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directors,</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employees,</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affiliates</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or</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representatives</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shall</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not</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be</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liable</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for</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any</a:t>
            </a:r>
            <a:r>
              <a:rPr lang="en-US" sz="1100" spc="320" dirty="0">
                <a:solidFill>
                  <a:srgbClr val="0D0D0D"/>
                </a:solidFill>
                <a:latin typeface="Trebuchet MS"/>
                <a:cs typeface="Trebuchet MS"/>
              </a:rPr>
              <a:t> </a:t>
            </a:r>
            <a:r>
              <a:rPr lang="en-US" sz="1100" spc="-5" dirty="0">
                <a:solidFill>
                  <a:srgbClr val="0D0D0D"/>
                </a:solidFill>
                <a:latin typeface="Trebuchet MS"/>
                <a:cs typeface="Trebuchet MS"/>
              </a:rPr>
              <a:t>direct,</a:t>
            </a:r>
            <a:r>
              <a:rPr lang="en-US" sz="1100" spc="320" dirty="0">
                <a:solidFill>
                  <a:srgbClr val="0D0D0D"/>
                </a:solidFill>
                <a:latin typeface="Trebuchet MS"/>
                <a:cs typeface="Trebuchet MS"/>
              </a:rPr>
              <a:t> </a:t>
            </a:r>
            <a:r>
              <a:rPr lang="en-US" sz="1100" spc="-5" dirty="0">
                <a:solidFill>
                  <a:srgbClr val="0D0D0D"/>
                </a:solidFill>
                <a:latin typeface="Trebuchet MS"/>
                <a:cs typeface="Trebuchet MS"/>
              </a:rPr>
              <a:t>indirect,</a:t>
            </a:r>
            <a:r>
              <a:rPr lang="en-US" sz="1100" spc="320" dirty="0">
                <a:solidFill>
                  <a:srgbClr val="0D0D0D"/>
                </a:solidFill>
                <a:latin typeface="Trebuchet MS"/>
                <a:cs typeface="Trebuchet MS"/>
              </a:rPr>
              <a:t> </a:t>
            </a:r>
            <a:r>
              <a:rPr lang="en-US" sz="1100" spc="-5" dirty="0">
                <a:solidFill>
                  <a:srgbClr val="0D0D0D"/>
                </a:solidFill>
                <a:latin typeface="Trebuchet MS"/>
                <a:cs typeface="Trebuchet MS"/>
              </a:rPr>
              <a:t>special, </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incidental, consequential, punitive or exemplary damages, including lost profits arising in any way </a:t>
            </a:r>
            <a:r>
              <a:rPr lang="en-US" sz="1100" dirty="0">
                <a:solidFill>
                  <a:srgbClr val="0D0D0D"/>
                </a:solidFill>
                <a:latin typeface="Trebuchet MS"/>
                <a:cs typeface="Trebuchet MS"/>
              </a:rPr>
              <a:t>from </a:t>
            </a:r>
            <a:r>
              <a:rPr lang="en-US" sz="1100" spc="-5" dirty="0">
                <a:solidFill>
                  <a:srgbClr val="0D0D0D"/>
                </a:solidFill>
                <a:latin typeface="Trebuchet MS"/>
                <a:cs typeface="Trebuchet MS"/>
              </a:rPr>
              <a:t>the information </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contained</a:t>
            </a:r>
            <a:r>
              <a:rPr lang="en-US" sz="1100" spc="-10" dirty="0">
                <a:solidFill>
                  <a:srgbClr val="0D0D0D"/>
                </a:solidFill>
                <a:latin typeface="Trebuchet MS"/>
                <a:cs typeface="Trebuchet MS"/>
              </a:rPr>
              <a:t> </a:t>
            </a:r>
            <a:r>
              <a:rPr lang="en-US" sz="1100" spc="-5" dirty="0">
                <a:solidFill>
                  <a:srgbClr val="0D0D0D"/>
                </a:solidFill>
                <a:latin typeface="Trebuchet MS"/>
                <a:cs typeface="Trebuchet MS"/>
              </a:rPr>
              <a:t>in</a:t>
            </a:r>
            <a:r>
              <a:rPr lang="en-US" sz="1100" spc="10" dirty="0">
                <a:solidFill>
                  <a:srgbClr val="0D0D0D"/>
                </a:solidFill>
                <a:latin typeface="Trebuchet MS"/>
                <a:cs typeface="Trebuchet MS"/>
              </a:rPr>
              <a:t> </a:t>
            </a:r>
            <a:r>
              <a:rPr lang="en-US" sz="1100" spc="-5" dirty="0">
                <a:solidFill>
                  <a:srgbClr val="0D0D0D"/>
                </a:solidFill>
                <a:latin typeface="Trebuchet MS"/>
                <a:cs typeface="Trebuchet MS"/>
              </a:rPr>
              <a:t>this</a:t>
            </a:r>
            <a:r>
              <a:rPr lang="en-US" sz="1100" spc="10" dirty="0">
                <a:solidFill>
                  <a:srgbClr val="0D0D0D"/>
                </a:solidFill>
                <a:latin typeface="Trebuchet MS"/>
                <a:cs typeface="Trebuchet MS"/>
              </a:rPr>
              <a:t> </a:t>
            </a:r>
            <a:r>
              <a:rPr lang="en-US" sz="1100" spc="-5" dirty="0">
                <a:solidFill>
                  <a:srgbClr val="0D0D0D"/>
                </a:solidFill>
                <a:latin typeface="Trebuchet MS"/>
                <a:cs typeface="Trebuchet MS"/>
              </a:rPr>
              <a:t>material.</a:t>
            </a:r>
            <a:endParaRPr lang="en-US" sz="1100" dirty="0">
              <a:latin typeface="Trebuchet MS"/>
              <a:cs typeface="Trebuchet MS"/>
            </a:endParaRPr>
          </a:p>
          <a:p>
            <a:pPr marL="12700" marR="5715" algn="just">
              <a:lnSpc>
                <a:spcPts val="1190"/>
              </a:lnSpc>
              <a:spcBef>
                <a:spcPts val="819"/>
              </a:spcBef>
              <a:buChar char="•"/>
              <a:tabLst>
                <a:tab pos="130175" algn="l"/>
              </a:tabLst>
            </a:pPr>
            <a:r>
              <a:rPr lang="en-US" sz="1100" spc="-5" dirty="0">
                <a:solidFill>
                  <a:srgbClr val="0D0D0D"/>
                </a:solidFill>
                <a:latin typeface="Trebuchet MS"/>
                <a:cs typeface="Trebuchet MS"/>
              </a:rPr>
              <a:t>The Sponsor, Green Lantern Capital, any </a:t>
            </a:r>
            <a:r>
              <a:rPr lang="en-US" sz="1100" dirty="0">
                <a:solidFill>
                  <a:srgbClr val="0D0D0D"/>
                </a:solidFill>
                <a:latin typeface="Trebuchet MS"/>
                <a:cs typeface="Trebuchet MS"/>
              </a:rPr>
              <a:t>of </a:t>
            </a:r>
            <a:r>
              <a:rPr lang="en-US" sz="1100" spc="-5" dirty="0">
                <a:solidFill>
                  <a:srgbClr val="0D0D0D"/>
                </a:solidFill>
                <a:latin typeface="Trebuchet MS"/>
                <a:cs typeface="Trebuchet MS"/>
              </a:rPr>
              <a:t>their respective Partners/ directors, employees including the fund managers, </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affiliates, representatives including persons </a:t>
            </a:r>
            <a:r>
              <a:rPr lang="en-US" sz="1100" dirty="0">
                <a:solidFill>
                  <a:srgbClr val="0D0D0D"/>
                </a:solidFill>
                <a:latin typeface="Trebuchet MS"/>
                <a:cs typeface="Trebuchet MS"/>
              </a:rPr>
              <a:t>involved </a:t>
            </a:r>
            <a:r>
              <a:rPr lang="en-US" sz="1100" spc="-5" dirty="0">
                <a:solidFill>
                  <a:srgbClr val="0D0D0D"/>
                </a:solidFill>
                <a:latin typeface="Trebuchet MS"/>
                <a:cs typeface="Trebuchet MS"/>
              </a:rPr>
              <a:t>in the preparation or issuance </a:t>
            </a:r>
            <a:r>
              <a:rPr lang="en-US" sz="1100" dirty="0">
                <a:solidFill>
                  <a:srgbClr val="0D0D0D"/>
                </a:solidFill>
                <a:latin typeface="Trebuchet MS"/>
                <a:cs typeface="Trebuchet MS"/>
              </a:rPr>
              <a:t>of </a:t>
            </a:r>
            <a:r>
              <a:rPr lang="en-US" sz="1100" spc="-5" dirty="0">
                <a:solidFill>
                  <a:srgbClr val="0D0D0D"/>
                </a:solidFill>
                <a:latin typeface="Trebuchet MS"/>
                <a:cs typeface="Trebuchet MS"/>
              </a:rPr>
              <a:t>this material may </a:t>
            </a:r>
            <a:r>
              <a:rPr lang="en-US" sz="1100" dirty="0">
                <a:solidFill>
                  <a:srgbClr val="0D0D0D"/>
                </a:solidFill>
                <a:latin typeface="Trebuchet MS"/>
                <a:cs typeface="Trebuchet MS"/>
              </a:rPr>
              <a:t>from </a:t>
            </a:r>
            <a:r>
              <a:rPr lang="en-US" sz="1100" spc="-5" dirty="0">
                <a:solidFill>
                  <a:srgbClr val="0D0D0D"/>
                </a:solidFill>
                <a:latin typeface="Trebuchet MS"/>
                <a:cs typeface="Trebuchet MS"/>
              </a:rPr>
              <a:t>time to time, </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have</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long</a:t>
            </a:r>
            <a:r>
              <a:rPr lang="en-US" sz="1100" dirty="0">
                <a:solidFill>
                  <a:srgbClr val="0D0D0D"/>
                </a:solidFill>
                <a:latin typeface="Trebuchet MS"/>
                <a:cs typeface="Trebuchet MS"/>
              </a:rPr>
              <a:t> </a:t>
            </a:r>
            <a:r>
              <a:rPr lang="en-US" sz="1100" spc="-10" dirty="0">
                <a:solidFill>
                  <a:srgbClr val="0D0D0D"/>
                </a:solidFill>
                <a:latin typeface="Trebuchet MS"/>
                <a:cs typeface="Trebuchet MS"/>
              </a:rPr>
              <a:t>or</a:t>
            </a:r>
            <a:r>
              <a:rPr lang="en-US" sz="1100" spc="-5" dirty="0">
                <a:solidFill>
                  <a:srgbClr val="0D0D0D"/>
                </a:solidFill>
                <a:latin typeface="Trebuchet MS"/>
                <a:cs typeface="Trebuchet MS"/>
              </a:rPr>
              <a:t> short</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positions</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in,</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and</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buy</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or</a:t>
            </a:r>
            <a:r>
              <a:rPr lang="en-US" sz="1100" dirty="0">
                <a:solidFill>
                  <a:srgbClr val="0D0D0D"/>
                </a:solidFill>
                <a:latin typeface="Trebuchet MS"/>
                <a:cs typeface="Trebuchet MS"/>
              </a:rPr>
              <a:t> sell </a:t>
            </a:r>
            <a:r>
              <a:rPr lang="en-US" sz="1100" spc="-5" dirty="0">
                <a:solidFill>
                  <a:srgbClr val="0D0D0D"/>
                </a:solidFill>
                <a:latin typeface="Trebuchet MS"/>
                <a:cs typeface="Trebuchet MS"/>
              </a:rPr>
              <a:t>the</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securities</a:t>
            </a:r>
            <a:r>
              <a:rPr lang="en-US" sz="1100" dirty="0">
                <a:solidFill>
                  <a:srgbClr val="0D0D0D"/>
                </a:solidFill>
                <a:latin typeface="Trebuchet MS"/>
                <a:cs typeface="Trebuchet MS"/>
              </a:rPr>
              <a:t> thereof,</a:t>
            </a:r>
            <a:r>
              <a:rPr lang="en-US" sz="1100" spc="5" dirty="0">
                <a:solidFill>
                  <a:srgbClr val="0D0D0D"/>
                </a:solidFill>
                <a:latin typeface="Trebuchet MS"/>
                <a:cs typeface="Trebuchet MS"/>
              </a:rPr>
              <a:t> </a:t>
            </a:r>
            <a:r>
              <a:rPr lang="en-US" sz="1100" spc="-5" dirty="0">
                <a:solidFill>
                  <a:srgbClr val="0D0D0D"/>
                </a:solidFill>
                <a:latin typeface="Trebuchet MS"/>
                <a:cs typeface="Trebuchet MS"/>
              </a:rPr>
              <a:t>of</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company(</a:t>
            </a:r>
            <a:r>
              <a:rPr lang="en-US" sz="1100" spc="-5" dirty="0" err="1">
                <a:solidFill>
                  <a:srgbClr val="0D0D0D"/>
                </a:solidFill>
                <a:latin typeface="Trebuchet MS"/>
                <a:cs typeface="Trebuchet MS"/>
              </a:rPr>
              <a:t>ies</a:t>
            </a:r>
            <a:r>
              <a:rPr lang="en-US" sz="1100" spc="-5" dirty="0">
                <a:solidFill>
                  <a:srgbClr val="0D0D0D"/>
                </a:solidFill>
                <a:latin typeface="Trebuchet MS"/>
                <a:cs typeface="Trebuchet MS"/>
              </a:rPr>
              <a:t>)</a:t>
            </a:r>
            <a:r>
              <a:rPr lang="en-US" sz="1100" dirty="0">
                <a:solidFill>
                  <a:srgbClr val="0D0D0D"/>
                </a:solidFill>
                <a:latin typeface="Trebuchet MS"/>
                <a:cs typeface="Trebuchet MS"/>
              </a:rPr>
              <a:t> / </a:t>
            </a:r>
            <a:r>
              <a:rPr lang="en-US" sz="1100" spc="-5" dirty="0">
                <a:solidFill>
                  <a:srgbClr val="0D0D0D"/>
                </a:solidFill>
                <a:latin typeface="Trebuchet MS"/>
                <a:cs typeface="Trebuchet MS"/>
              </a:rPr>
              <a:t>specific</a:t>
            </a:r>
            <a:r>
              <a:rPr lang="en-US" sz="1100" spc="320" dirty="0">
                <a:solidFill>
                  <a:srgbClr val="0D0D0D"/>
                </a:solidFill>
                <a:latin typeface="Trebuchet MS"/>
                <a:cs typeface="Trebuchet MS"/>
              </a:rPr>
              <a:t> </a:t>
            </a:r>
            <a:r>
              <a:rPr lang="en-US" sz="1100" spc="-5" dirty="0">
                <a:solidFill>
                  <a:srgbClr val="0D0D0D"/>
                </a:solidFill>
                <a:latin typeface="Trebuchet MS"/>
                <a:cs typeface="Trebuchet MS"/>
              </a:rPr>
              <a:t>economic</a:t>
            </a:r>
            <a:r>
              <a:rPr lang="en-US" sz="1100" spc="320" dirty="0">
                <a:solidFill>
                  <a:srgbClr val="0D0D0D"/>
                </a:solidFill>
                <a:latin typeface="Trebuchet MS"/>
                <a:cs typeface="Trebuchet MS"/>
              </a:rPr>
              <a:t> </a:t>
            </a:r>
            <a:r>
              <a:rPr lang="en-US" sz="1100" spc="-5" dirty="0">
                <a:solidFill>
                  <a:srgbClr val="0D0D0D"/>
                </a:solidFill>
                <a:latin typeface="Trebuchet MS"/>
                <a:cs typeface="Trebuchet MS"/>
              </a:rPr>
              <a:t>sectors </a:t>
            </a:r>
            <a:r>
              <a:rPr lang="en-US" sz="1100" spc="-320" dirty="0">
                <a:solidFill>
                  <a:srgbClr val="0D0D0D"/>
                </a:solidFill>
                <a:latin typeface="Trebuchet MS"/>
                <a:cs typeface="Trebuchet MS"/>
              </a:rPr>
              <a:t> </a:t>
            </a:r>
            <a:r>
              <a:rPr lang="en-US" sz="1100" spc="-5" dirty="0">
                <a:solidFill>
                  <a:srgbClr val="0D0D0D"/>
                </a:solidFill>
                <a:latin typeface="Trebuchet MS"/>
                <a:cs typeface="Trebuchet MS"/>
              </a:rPr>
              <a:t>mentioned</a:t>
            </a:r>
            <a:r>
              <a:rPr lang="en-US" sz="1100" spc="5" dirty="0">
                <a:solidFill>
                  <a:srgbClr val="0D0D0D"/>
                </a:solidFill>
                <a:latin typeface="Trebuchet MS"/>
                <a:cs typeface="Trebuchet MS"/>
              </a:rPr>
              <a:t> </a:t>
            </a:r>
            <a:r>
              <a:rPr lang="en-US" sz="1100" spc="-5" dirty="0">
                <a:solidFill>
                  <a:srgbClr val="0D0D0D"/>
                </a:solidFill>
                <a:latin typeface="Trebuchet MS"/>
                <a:cs typeface="Trebuchet MS"/>
              </a:rPr>
              <a:t>herein.</a:t>
            </a:r>
            <a:endParaRPr lang="en-US" sz="1100" dirty="0">
              <a:latin typeface="Trebuchet MS"/>
              <a:cs typeface="Trebuchet MS"/>
            </a:endParaRPr>
          </a:p>
          <a:p>
            <a:pPr marL="12700" marR="5080" algn="just">
              <a:lnSpc>
                <a:spcPct val="90000"/>
              </a:lnSpc>
              <a:spcBef>
                <a:spcPts val="770"/>
              </a:spcBef>
              <a:buChar char="•"/>
              <a:tabLst>
                <a:tab pos="156210" algn="l"/>
              </a:tabLst>
            </a:pPr>
            <a:r>
              <a:rPr lang="en-US" sz="1100" spc="-5" dirty="0">
                <a:solidFill>
                  <a:srgbClr val="0D0D0D"/>
                </a:solidFill>
                <a:latin typeface="Trebuchet MS"/>
                <a:cs typeface="Trebuchet MS"/>
              </a:rPr>
              <a:t>Risk factors: Investments in securities </a:t>
            </a:r>
            <a:r>
              <a:rPr lang="en-US" sz="1100" dirty="0">
                <a:solidFill>
                  <a:srgbClr val="0D0D0D"/>
                </a:solidFill>
                <a:latin typeface="Trebuchet MS"/>
                <a:cs typeface="Trebuchet MS"/>
              </a:rPr>
              <a:t>are subject </a:t>
            </a:r>
            <a:r>
              <a:rPr lang="en-US" sz="1100" spc="-5" dirty="0">
                <a:solidFill>
                  <a:srgbClr val="0D0D0D"/>
                </a:solidFill>
                <a:latin typeface="Trebuchet MS"/>
                <a:cs typeface="Trebuchet MS"/>
              </a:rPr>
              <a:t>to market risks. There </a:t>
            </a:r>
            <a:r>
              <a:rPr lang="en-US" sz="1100" dirty="0">
                <a:solidFill>
                  <a:srgbClr val="0D0D0D"/>
                </a:solidFill>
                <a:latin typeface="Trebuchet MS"/>
                <a:cs typeface="Trebuchet MS"/>
              </a:rPr>
              <a:t>are </a:t>
            </a:r>
            <a:r>
              <a:rPr lang="en-US" sz="1100" spc="-5" dirty="0">
                <a:solidFill>
                  <a:srgbClr val="0D0D0D"/>
                </a:solidFill>
                <a:latin typeface="Trebuchet MS"/>
                <a:cs typeface="Trebuchet MS"/>
              </a:rPr>
              <a:t>no assurances or guarantees that </a:t>
            </a:r>
            <a:r>
              <a:rPr lang="en-US" sz="1100" dirty="0">
                <a:solidFill>
                  <a:srgbClr val="0D0D0D"/>
                </a:solidFill>
                <a:latin typeface="Trebuchet MS"/>
                <a:cs typeface="Trebuchet MS"/>
              </a:rPr>
              <a:t>the </a:t>
            </a:r>
            <a:r>
              <a:rPr lang="en-US" sz="1100" spc="5" dirty="0">
                <a:solidFill>
                  <a:srgbClr val="0D0D0D"/>
                </a:solidFill>
                <a:latin typeface="Trebuchet MS"/>
                <a:cs typeface="Trebuchet MS"/>
              </a:rPr>
              <a:t> </a:t>
            </a:r>
            <a:r>
              <a:rPr lang="en-US" sz="1100" spc="-5" dirty="0">
                <a:solidFill>
                  <a:srgbClr val="0D0D0D"/>
                </a:solidFill>
                <a:latin typeface="Trebuchet MS"/>
                <a:cs typeface="Trebuchet MS"/>
              </a:rPr>
              <a:t>objectives of any of the Products will be achieved. The investments </a:t>
            </a:r>
            <a:r>
              <a:rPr lang="en-US" sz="1100" dirty="0">
                <a:solidFill>
                  <a:srgbClr val="0D0D0D"/>
                </a:solidFill>
                <a:latin typeface="Trebuchet MS"/>
                <a:cs typeface="Trebuchet MS"/>
              </a:rPr>
              <a:t>may </a:t>
            </a:r>
            <a:r>
              <a:rPr lang="en-US" sz="1100" spc="-5" dirty="0">
                <a:solidFill>
                  <a:srgbClr val="0D0D0D"/>
                </a:solidFill>
                <a:latin typeface="Trebuchet MS"/>
                <a:cs typeface="Trebuchet MS"/>
              </a:rPr>
              <a:t>not be suited to all categories of investors. </a:t>
            </a:r>
            <a:r>
              <a:rPr lang="en-US" sz="1100" dirty="0">
                <a:solidFill>
                  <a:srgbClr val="0D0D0D"/>
                </a:solidFill>
                <a:latin typeface="Trebuchet MS"/>
                <a:cs typeface="Trebuchet MS"/>
              </a:rPr>
              <a:t>The </a:t>
            </a:r>
            <a:r>
              <a:rPr lang="en-US" sz="1100" spc="5" dirty="0">
                <a:solidFill>
                  <a:srgbClr val="0D0D0D"/>
                </a:solidFill>
                <a:latin typeface="Trebuchet MS"/>
                <a:cs typeface="Trebuchet MS"/>
              </a:rPr>
              <a:t> </a:t>
            </a:r>
            <a:r>
              <a:rPr lang="en-US" sz="1100" spc="-5" dirty="0">
                <a:solidFill>
                  <a:srgbClr val="0D0D0D"/>
                </a:solidFill>
                <a:latin typeface="Trebuchet MS"/>
                <a:cs typeface="Trebuchet MS"/>
              </a:rPr>
              <a:t>value of the Portfolios </a:t>
            </a:r>
            <a:r>
              <a:rPr lang="en-US" sz="1100" spc="5" dirty="0">
                <a:solidFill>
                  <a:srgbClr val="0D0D0D"/>
                </a:solidFill>
                <a:latin typeface="Trebuchet MS"/>
                <a:cs typeface="Trebuchet MS"/>
              </a:rPr>
              <a:t>can </a:t>
            </a:r>
            <a:r>
              <a:rPr lang="en-US" sz="1100" spc="-5" dirty="0">
                <a:solidFill>
                  <a:srgbClr val="0D0D0D"/>
                </a:solidFill>
                <a:latin typeface="Trebuchet MS"/>
                <a:cs typeface="Trebuchet MS"/>
              </a:rPr>
              <a:t>go up or down depending on various market factors.</a:t>
            </a:r>
            <a:r>
              <a:rPr lang="en-US" sz="1100" dirty="0"/>
              <a:t> </a:t>
            </a:r>
            <a:r>
              <a:rPr lang="en-US" sz="1100" spc="-5" dirty="0">
                <a:solidFill>
                  <a:srgbClr val="0D0D0D"/>
                </a:solidFill>
                <a:latin typeface="Trebuchet MS"/>
              </a:rPr>
              <a:t>Data shown in past performance is as uploaded on SEBI website. Individual performance would differ as per joining date. This document is neither been approved nor disapproved by SEBI, nor has SEBI certified the accuracy or adequacy of the contents of the Document</a:t>
            </a:r>
            <a:r>
              <a:rPr lang="en-US" sz="1100" dirty="0"/>
              <a:t>.</a:t>
            </a:r>
            <a:r>
              <a:rPr lang="en-US" sz="1100" spc="-5" dirty="0">
                <a:solidFill>
                  <a:srgbClr val="0D0D0D"/>
                </a:solidFill>
                <a:latin typeface="Trebuchet MS"/>
                <a:cs typeface="Trebuchet MS"/>
              </a:rPr>
              <a:t> Past performance of the Portfolio Manager </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does not indicate the </a:t>
            </a:r>
            <a:r>
              <a:rPr lang="en-US" sz="1100" dirty="0">
                <a:solidFill>
                  <a:srgbClr val="0D0D0D"/>
                </a:solidFill>
                <a:latin typeface="Trebuchet MS"/>
                <a:cs typeface="Trebuchet MS"/>
              </a:rPr>
              <a:t>future </a:t>
            </a:r>
            <a:r>
              <a:rPr lang="en-US" sz="1100" spc="-5" dirty="0">
                <a:solidFill>
                  <a:srgbClr val="0D0D0D"/>
                </a:solidFill>
                <a:latin typeface="Trebuchet MS"/>
                <a:cs typeface="Trebuchet MS"/>
              </a:rPr>
              <a:t>performance of the Products or any other future Products of the </a:t>
            </a:r>
            <a:r>
              <a:rPr lang="en-US" sz="1100" dirty="0">
                <a:solidFill>
                  <a:srgbClr val="0D0D0D"/>
                </a:solidFill>
                <a:latin typeface="Trebuchet MS"/>
                <a:cs typeface="Trebuchet MS"/>
              </a:rPr>
              <a:t>Portfolio </a:t>
            </a:r>
            <a:r>
              <a:rPr lang="en-US" sz="1100" spc="-5" dirty="0">
                <a:solidFill>
                  <a:srgbClr val="0D0D0D"/>
                </a:solidFill>
                <a:latin typeface="Trebuchet MS"/>
                <a:cs typeface="Trebuchet MS"/>
              </a:rPr>
              <a:t>Manager. Investors </a:t>
            </a:r>
            <a:r>
              <a:rPr lang="en-US" sz="1100" dirty="0">
                <a:solidFill>
                  <a:srgbClr val="0D0D0D"/>
                </a:solidFill>
                <a:latin typeface="Trebuchet MS"/>
                <a:cs typeface="Trebuchet MS"/>
              </a:rPr>
              <a:t> are</a:t>
            </a:r>
            <a:r>
              <a:rPr lang="en-US" sz="1100" spc="45" dirty="0">
                <a:solidFill>
                  <a:srgbClr val="0D0D0D"/>
                </a:solidFill>
                <a:latin typeface="Trebuchet MS"/>
                <a:cs typeface="Trebuchet MS"/>
              </a:rPr>
              <a:t> </a:t>
            </a:r>
            <a:r>
              <a:rPr lang="en-US" sz="1100" spc="-5" dirty="0">
                <a:solidFill>
                  <a:srgbClr val="0D0D0D"/>
                </a:solidFill>
                <a:latin typeface="Trebuchet MS"/>
                <a:cs typeface="Trebuchet MS"/>
              </a:rPr>
              <a:t>not</a:t>
            </a:r>
            <a:r>
              <a:rPr lang="en-US" sz="1100" spc="40" dirty="0">
                <a:solidFill>
                  <a:srgbClr val="0D0D0D"/>
                </a:solidFill>
                <a:latin typeface="Trebuchet MS"/>
                <a:cs typeface="Trebuchet MS"/>
              </a:rPr>
              <a:t> </a:t>
            </a:r>
            <a:r>
              <a:rPr lang="en-US" sz="1100" spc="-5" dirty="0">
                <a:solidFill>
                  <a:srgbClr val="0D0D0D"/>
                </a:solidFill>
                <a:latin typeface="Trebuchet MS"/>
                <a:cs typeface="Trebuchet MS"/>
              </a:rPr>
              <a:t>being</a:t>
            </a:r>
            <a:r>
              <a:rPr lang="en-US" sz="1100" spc="45" dirty="0">
                <a:solidFill>
                  <a:srgbClr val="0D0D0D"/>
                </a:solidFill>
                <a:latin typeface="Trebuchet MS"/>
                <a:cs typeface="Trebuchet MS"/>
              </a:rPr>
              <a:t> </a:t>
            </a:r>
            <a:r>
              <a:rPr lang="en-US" sz="1100" dirty="0">
                <a:solidFill>
                  <a:srgbClr val="0D0D0D"/>
                </a:solidFill>
                <a:latin typeface="Trebuchet MS"/>
                <a:cs typeface="Trebuchet MS"/>
              </a:rPr>
              <a:t>offered</a:t>
            </a:r>
            <a:r>
              <a:rPr lang="en-US" sz="1100" spc="35" dirty="0">
                <a:solidFill>
                  <a:srgbClr val="0D0D0D"/>
                </a:solidFill>
                <a:latin typeface="Trebuchet MS"/>
                <a:cs typeface="Trebuchet MS"/>
              </a:rPr>
              <a:t> </a:t>
            </a:r>
            <a:r>
              <a:rPr lang="en-US" sz="1100" dirty="0">
                <a:solidFill>
                  <a:srgbClr val="0D0D0D"/>
                </a:solidFill>
                <a:latin typeface="Trebuchet MS"/>
                <a:cs typeface="Trebuchet MS"/>
              </a:rPr>
              <a:t>any</a:t>
            </a:r>
            <a:r>
              <a:rPr lang="en-US" sz="1100" spc="45" dirty="0">
                <a:solidFill>
                  <a:srgbClr val="0D0D0D"/>
                </a:solidFill>
                <a:latin typeface="Trebuchet MS"/>
                <a:cs typeface="Trebuchet MS"/>
              </a:rPr>
              <a:t> </a:t>
            </a:r>
            <a:r>
              <a:rPr lang="en-US" sz="1100" spc="-5" dirty="0">
                <a:solidFill>
                  <a:srgbClr val="0D0D0D"/>
                </a:solidFill>
                <a:latin typeface="Trebuchet MS"/>
                <a:cs typeface="Trebuchet MS"/>
              </a:rPr>
              <a:t>guaranteed</a:t>
            </a:r>
            <a:r>
              <a:rPr lang="en-US" sz="1100" spc="40" dirty="0">
                <a:solidFill>
                  <a:srgbClr val="0D0D0D"/>
                </a:solidFill>
                <a:latin typeface="Trebuchet MS"/>
                <a:cs typeface="Trebuchet MS"/>
              </a:rPr>
              <a:t> </a:t>
            </a:r>
            <a:r>
              <a:rPr lang="en-US" sz="1100" spc="-5" dirty="0">
                <a:solidFill>
                  <a:srgbClr val="0D0D0D"/>
                </a:solidFill>
                <a:latin typeface="Trebuchet MS"/>
                <a:cs typeface="Trebuchet MS"/>
              </a:rPr>
              <a:t>or</a:t>
            </a:r>
            <a:r>
              <a:rPr lang="en-US" sz="1100" spc="50" dirty="0">
                <a:solidFill>
                  <a:srgbClr val="0D0D0D"/>
                </a:solidFill>
                <a:latin typeface="Trebuchet MS"/>
                <a:cs typeface="Trebuchet MS"/>
              </a:rPr>
              <a:t> </a:t>
            </a:r>
            <a:r>
              <a:rPr lang="en-US" sz="1100" spc="-5" dirty="0">
                <a:solidFill>
                  <a:srgbClr val="0D0D0D"/>
                </a:solidFill>
                <a:latin typeface="Trebuchet MS"/>
                <a:cs typeface="Trebuchet MS"/>
              </a:rPr>
              <a:t>indicative</a:t>
            </a:r>
            <a:r>
              <a:rPr lang="en-US" sz="1100" spc="40" dirty="0">
                <a:solidFill>
                  <a:srgbClr val="0D0D0D"/>
                </a:solidFill>
                <a:latin typeface="Trebuchet MS"/>
                <a:cs typeface="Trebuchet MS"/>
              </a:rPr>
              <a:t> </a:t>
            </a:r>
            <a:r>
              <a:rPr lang="en-US" sz="1100" spc="-5" dirty="0">
                <a:solidFill>
                  <a:srgbClr val="0D0D0D"/>
                </a:solidFill>
                <a:latin typeface="Trebuchet MS"/>
                <a:cs typeface="Trebuchet MS"/>
              </a:rPr>
              <a:t>returns</a:t>
            </a:r>
            <a:r>
              <a:rPr lang="en-US" sz="1100" spc="45" dirty="0">
                <a:solidFill>
                  <a:srgbClr val="0D0D0D"/>
                </a:solidFill>
                <a:latin typeface="Trebuchet MS"/>
                <a:cs typeface="Trebuchet MS"/>
              </a:rPr>
              <a:t> </a:t>
            </a:r>
            <a:r>
              <a:rPr lang="en-US" sz="1100" spc="-5" dirty="0">
                <a:solidFill>
                  <a:srgbClr val="0D0D0D"/>
                </a:solidFill>
                <a:latin typeface="Trebuchet MS"/>
                <a:cs typeface="Trebuchet MS"/>
              </a:rPr>
              <a:t>through</a:t>
            </a:r>
            <a:r>
              <a:rPr lang="en-US" sz="1100" spc="45" dirty="0">
                <a:solidFill>
                  <a:srgbClr val="0D0D0D"/>
                </a:solidFill>
                <a:latin typeface="Trebuchet MS"/>
                <a:cs typeface="Trebuchet MS"/>
              </a:rPr>
              <a:t> </a:t>
            </a:r>
            <a:r>
              <a:rPr lang="en-US" sz="1100" spc="-5" dirty="0">
                <a:solidFill>
                  <a:srgbClr val="0D0D0D"/>
                </a:solidFill>
                <a:latin typeface="Trebuchet MS"/>
                <a:cs typeface="Trebuchet MS"/>
              </a:rPr>
              <a:t>any</a:t>
            </a:r>
            <a:r>
              <a:rPr lang="en-US" sz="1100" spc="55" dirty="0">
                <a:solidFill>
                  <a:srgbClr val="0D0D0D"/>
                </a:solidFill>
                <a:latin typeface="Trebuchet MS"/>
                <a:cs typeface="Trebuchet MS"/>
              </a:rPr>
              <a:t> </a:t>
            </a:r>
            <a:r>
              <a:rPr lang="en-US" sz="1100" spc="-5" dirty="0">
                <a:solidFill>
                  <a:srgbClr val="0D0D0D"/>
                </a:solidFill>
                <a:latin typeface="Trebuchet MS"/>
                <a:cs typeface="Trebuchet MS"/>
              </a:rPr>
              <a:t>of</a:t>
            </a:r>
            <a:r>
              <a:rPr lang="en-US" sz="1100" spc="45" dirty="0">
                <a:solidFill>
                  <a:srgbClr val="0D0D0D"/>
                </a:solidFill>
                <a:latin typeface="Trebuchet MS"/>
                <a:cs typeface="Trebuchet MS"/>
              </a:rPr>
              <a:t> </a:t>
            </a:r>
            <a:r>
              <a:rPr lang="en-US" sz="1100" spc="-5" dirty="0">
                <a:solidFill>
                  <a:srgbClr val="0D0D0D"/>
                </a:solidFill>
                <a:latin typeface="Trebuchet MS"/>
                <a:cs typeface="Trebuchet MS"/>
              </a:rPr>
              <a:t>the</a:t>
            </a:r>
            <a:r>
              <a:rPr lang="en-US" sz="1100" spc="55" dirty="0">
                <a:solidFill>
                  <a:srgbClr val="0D0D0D"/>
                </a:solidFill>
                <a:latin typeface="Trebuchet MS"/>
                <a:cs typeface="Trebuchet MS"/>
              </a:rPr>
              <a:t> </a:t>
            </a:r>
            <a:r>
              <a:rPr lang="en-US" sz="1100" spc="-5" dirty="0">
                <a:solidFill>
                  <a:srgbClr val="0D0D0D"/>
                </a:solidFill>
                <a:latin typeface="Trebuchet MS"/>
                <a:cs typeface="Trebuchet MS"/>
              </a:rPr>
              <a:t>Products.</a:t>
            </a:r>
            <a:r>
              <a:rPr lang="en-US" sz="1100" spc="45" dirty="0">
                <a:solidFill>
                  <a:srgbClr val="0D0D0D"/>
                </a:solidFill>
                <a:latin typeface="Trebuchet MS"/>
                <a:cs typeface="Trebuchet MS"/>
              </a:rPr>
              <a:t> </a:t>
            </a:r>
            <a:r>
              <a:rPr lang="en-US" sz="1100" spc="-5" dirty="0">
                <a:solidFill>
                  <a:srgbClr val="0D0D0D"/>
                </a:solidFill>
                <a:latin typeface="Trebuchet MS"/>
                <a:cs typeface="Trebuchet MS"/>
              </a:rPr>
              <a:t>The</a:t>
            </a:r>
            <a:r>
              <a:rPr lang="en-US" sz="1100" spc="45" dirty="0">
                <a:solidFill>
                  <a:srgbClr val="0D0D0D"/>
                </a:solidFill>
                <a:latin typeface="Trebuchet MS"/>
                <a:cs typeface="Trebuchet MS"/>
              </a:rPr>
              <a:t> </a:t>
            </a:r>
            <a:r>
              <a:rPr lang="en-US" sz="1100" spc="-5" dirty="0">
                <a:solidFill>
                  <a:srgbClr val="0D0D0D"/>
                </a:solidFill>
                <a:latin typeface="Trebuchet MS"/>
                <a:cs typeface="Trebuchet MS"/>
              </a:rPr>
              <a:t>names</a:t>
            </a:r>
            <a:r>
              <a:rPr lang="en-US" sz="1100" spc="40" dirty="0">
                <a:solidFill>
                  <a:srgbClr val="0D0D0D"/>
                </a:solidFill>
                <a:latin typeface="Trebuchet MS"/>
                <a:cs typeface="Trebuchet MS"/>
              </a:rPr>
              <a:t> </a:t>
            </a:r>
            <a:r>
              <a:rPr lang="en-US" sz="1100" spc="-5" dirty="0">
                <a:solidFill>
                  <a:srgbClr val="0D0D0D"/>
                </a:solidFill>
                <a:latin typeface="Trebuchet MS"/>
                <a:cs typeface="Trebuchet MS"/>
              </a:rPr>
              <a:t>of</a:t>
            </a:r>
            <a:r>
              <a:rPr lang="en-US" sz="1100" spc="60" dirty="0">
                <a:solidFill>
                  <a:srgbClr val="0D0D0D"/>
                </a:solidFill>
                <a:latin typeface="Trebuchet MS"/>
                <a:cs typeface="Trebuchet MS"/>
              </a:rPr>
              <a:t> </a:t>
            </a:r>
            <a:r>
              <a:rPr lang="en-US" sz="1100" spc="-5" dirty="0">
                <a:solidFill>
                  <a:srgbClr val="0D0D0D"/>
                </a:solidFill>
                <a:latin typeface="Trebuchet MS"/>
                <a:cs typeface="Trebuchet MS"/>
              </a:rPr>
              <a:t>the</a:t>
            </a:r>
            <a:r>
              <a:rPr lang="en-US" sz="1100" spc="50" dirty="0">
                <a:solidFill>
                  <a:srgbClr val="0D0D0D"/>
                </a:solidFill>
                <a:latin typeface="Trebuchet MS"/>
                <a:cs typeface="Trebuchet MS"/>
              </a:rPr>
              <a:t> </a:t>
            </a:r>
            <a:r>
              <a:rPr lang="en-US" sz="1100" spc="-5" dirty="0">
                <a:solidFill>
                  <a:srgbClr val="0D0D0D"/>
                </a:solidFill>
                <a:latin typeface="Trebuchet MS"/>
                <a:cs typeface="Trebuchet MS"/>
              </a:rPr>
              <a:t>Products</a:t>
            </a:r>
            <a:r>
              <a:rPr lang="en-US" sz="1100" spc="45" dirty="0">
                <a:solidFill>
                  <a:srgbClr val="0D0D0D"/>
                </a:solidFill>
                <a:latin typeface="Trebuchet MS"/>
                <a:cs typeface="Trebuchet MS"/>
              </a:rPr>
              <a:t> </a:t>
            </a:r>
            <a:r>
              <a:rPr lang="en-US" sz="1100" spc="-5" dirty="0">
                <a:solidFill>
                  <a:srgbClr val="0D0D0D"/>
                </a:solidFill>
                <a:latin typeface="Trebuchet MS"/>
                <a:cs typeface="Trebuchet MS"/>
              </a:rPr>
              <a:t>do</a:t>
            </a:r>
            <a:r>
              <a:rPr lang="en-US" sz="1100" spc="70" dirty="0">
                <a:solidFill>
                  <a:srgbClr val="0D0D0D"/>
                </a:solidFill>
                <a:latin typeface="Trebuchet MS"/>
                <a:cs typeface="Trebuchet MS"/>
              </a:rPr>
              <a:t> </a:t>
            </a:r>
            <a:r>
              <a:rPr lang="en-US" sz="1100" spc="-5" dirty="0">
                <a:solidFill>
                  <a:srgbClr val="0D0D0D"/>
                </a:solidFill>
                <a:latin typeface="Trebuchet MS"/>
                <a:cs typeface="Trebuchet MS"/>
              </a:rPr>
              <a:t>not </a:t>
            </a:r>
            <a:r>
              <a:rPr lang="en-US" sz="1100" spc="-320" dirty="0">
                <a:solidFill>
                  <a:srgbClr val="0D0D0D"/>
                </a:solidFill>
                <a:latin typeface="Trebuchet MS"/>
                <a:cs typeface="Trebuchet MS"/>
              </a:rPr>
              <a:t> </a:t>
            </a:r>
            <a:r>
              <a:rPr lang="en-US" sz="1100" spc="-5" dirty="0">
                <a:solidFill>
                  <a:srgbClr val="0D0D0D"/>
                </a:solidFill>
                <a:latin typeface="Trebuchet MS"/>
                <a:cs typeface="Trebuchet MS"/>
              </a:rPr>
              <a:t>in any manner indicate their prospects or </a:t>
            </a:r>
            <a:r>
              <a:rPr lang="en-US" sz="1100" dirty="0">
                <a:solidFill>
                  <a:srgbClr val="0D0D0D"/>
                </a:solidFill>
                <a:latin typeface="Trebuchet MS"/>
                <a:cs typeface="Trebuchet MS"/>
              </a:rPr>
              <a:t>returns. The </a:t>
            </a:r>
            <a:r>
              <a:rPr lang="en-US" sz="1100" spc="-5" dirty="0">
                <a:solidFill>
                  <a:srgbClr val="0D0D0D"/>
                </a:solidFill>
                <a:latin typeface="Trebuchet MS"/>
                <a:cs typeface="Trebuchet MS"/>
              </a:rPr>
              <a:t>performance of the Products may be adversely </a:t>
            </a:r>
            <a:r>
              <a:rPr lang="en-US" sz="1100" dirty="0">
                <a:solidFill>
                  <a:srgbClr val="0D0D0D"/>
                </a:solidFill>
                <a:latin typeface="Trebuchet MS"/>
                <a:cs typeface="Trebuchet MS"/>
              </a:rPr>
              <a:t>affected </a:t>
            </a:r>
            <a:r>
              <a:rPr lang="en-US" sz="1100" spc="-5" dirty="0">
                <a:solidFill>
                  <a:srgbClr val="0D0D0D"/>
                </a:solidFill>
                <a:latin typeface="Trebuchet MS"/>
                <a:cs typeface="Trebuchet MS"/>
              </a:rPr>
              <a:t>by </a:t>
            </a:r>
            <a:r>
              <a:rPr lang="en-US" sz="1100" dirty="0">
                <a:solidFill>
                  <a:srgbClr val="0D0D0D"/>
                </a:solidFill>
                <a:latin typeface="Trebuchet MS"/>
                <a:cs typeface="Trebuchet MS"/>
              </a:rPr>
              <a:t>the </a:t>
            </a:r>
            <a:r>
              <a:rPr lang="en-US" sz="1100" spc="5" dirty="0">
                <a:solidFill>
                  <a:srgbClr val="0D0D0D"/>
                </a:solidFill>
                <a:latin typeface="Trebuchet MS"/>
                <a:cs typeface="Trebuchet MS"/>
              </a:rPr>
              <a:t> </a:t>
            </a:r>
            <a:r>
              <a:rPr lang="en-US" sz="1100" spc="-5" dirty="0">
                <a:solidFill>
                  <a:srgbClr val="0D0D0D"/>
                </a:solidFill>
                <a:latin typeface="Trebuchet MS"/>
                <a:cs typeface="Trebuchet MS"/>
              </a:rPr>
              <a:t>performance</a:t>
            </a:r>
            <a:r>
              <a:rPr lang="en-US" sz="1100" spc="200" dirty="0">
                <a:solidFill>
                  <a:srgbClr val="0D0D0D"/>
                </a:solidFill>
                <a:latin typeface="Trebuchet MS"/>
                <a:cs typeface="Trebuchet MS"/>
              </a:rPr>
              <a:t> </a:t>
            </a:r>
            <a:r>
              <a:rPr lang="en-US" sz="1100" spc="-5" dirty="0">
                <a:solidFill>
                  <a:srgbClr val="0D0D0D"/>
                </a:solidFill>
                <a:latin typeface="Trebuchet MS"/>
                <a:cs typeface="Trebuchet MS"/>
              </a:rPr>
              <a:t>of</a:t>
            </a:r>
            <a:r>
              <a:rPr lang="en-US" sz="1100" spc="204" dirty="0">
                <a:solidFill>
                  <a:srgbClr val="0D0D0D"/>
                </a:solidFill>
                <a:latin typeface="Trebuchet MS"/>
                <a:cs typeface="Trebuchet MS"/>
              </a:rPr>
              <a:t> </a:t>
            </a:r>
            <a:r>
              <a:rPr lang="en-US" sz="1100" spc="-5" dirty="0">
                <a:solidFill>
                  <a:srgbClr val="0D0D0D"/>
                </a:solidFill>
                <a:latin typeface="Trebuchet MS"/>
                <a:cs typeface="Trebuchet MS"/>
              </a:rPr>
              <a:t>individual</a:t>
            </a:r>
            <a:r>
              <a:rPr lang="en-US" sz="1100" spc="210" dirty="0">
                <a:solidFill>
                  <a:srgbClr val="0D0D0D"/>
                </a:solidFill>
                <a:latin typeface="Trebuchet MS"/>
                <a:cs typeface="Trebuchet MS"/>
              </a:rPr>
              <a:t> </a:t>
            </a:r>
            <a:r>
              <a:rPr lang="en-US" sz="1100" spc="-5" dirty="0">
                <a:solidFill>
                  <a:srgbClr val="0D0D0D"/>
                </a:solidFill>
                <a:latin typeface="Trebuchet MS"/>
                <a:cs typeface="Trebuchet MS"/>
              </a:rPr>
              <a:t>companies,</a:t>
            </a:r>
            <a:r>
              <a:rPr lang="en-US" sz="1100" spc="204" dirty="0">
                <a:solidFill>
                  <a:srgbClr val="0D0D0D"/>
                </a:solidFill>
                <a:latin typeface="Trebuchet MS"/>
                <a:cs typeface="Trebuchet MS"/>
              </a:rPr>
              <a:t> </a:t>
            </a:r>
            <a:r>
              <a:rPr lang="en-US" sz="1100" spc="-5" dirty="0">
                <a:solidFill>
                  <a:srgbClr val="0D0D0D"/>
                </a:solidFill>
                <a:latin typeface="Trebuchet MS"/>
                <a:cs typeface="Trebuchet MS"/>
              </a:rPr>
              <a:t>changes</a:t>
            </a:r>
            <a:r>
              <a:rPr lang="en-US" sz="1100" spc="195" dirty="0">
                <a:solidFill>
                  <a:srgbClr val="0D0D0D"/>
                </a:solidFill>
                <a:latin typeface="Trebuchet MS"/>
                <a:cs typeface="Trebuchet MS"/>
              </a:rPr>
              <a:t> </a:t>
            </a:r>
            <a:r>
              <a:rPr lang="en-US" sz="1100" spc="-5" dirty="0">
                <a:solidFill>
                  <a:srgbClr val="0D0D0D"/>
                </a:solidFill>
                <a:latin typeface="Trebuchet MS"/>
                <a:cs typeface="Trebuchet MS"/>
              </a:rPr>
              <a:t>in</a:t>
            </a:r>
            <a:r>
              <a:rPr lang="en-US" sz="1100" spc="200" dirty="0">
                <a:solidFill>
                  <a:srgbClr val="0D0D0D"/>
                </a:solidFill>
                <a:latin typeface="Trebuchet MS"/>
                <a:cs typeface="Trebuchet MS"/>
              </a:rPr>
              <a:t> </a:t>
            </a:r>
            <a:r>
              <a:rPr lang="en-US" sz="1100" spc="-5" dirty="0">
                <a:solidFill>
                  <a:srgbClr val="0D0D0D"/>
                </a:solidFill>
                <a:latin typeface="Trebuchet MS"/>
                <a:cs typeface="Trebuchet MS"/>
              </a:rPr>
              <a:t>the</a:t>
            </a:r>
            <a:r>
              <a:rPr lang="en-US" sz="1100" spc="200" dirty="0">
                <a:solidFill>
                  <a:srgbClr val="0D0D0D"/>
                </a:solidFill>
                <a:latin typeface="Trebuchet MS"/>
                <a:cs typeface="Trebuchet MS"/>
              </a:rPr>
              <a:t> </a:t>
            </a:r>
            <a:r>
              <a:rPr lang="en-US" sz="1100" spc="-5" dirty="0">
                <a:solidFill>
                  <a:srgbClr val="0D0D0D"/>
                </a:solidFill>
                <a:latin typeface="Trebuchet MS"/>
                <a:cs typeface="Trebuchet MS"/>
              </a:rPr>
              <a:t>market</a:t>
            </a:r>
            <a:r>
              <a:rPr lang="en-US" sz="1100" spc="200" dirty="0">
                <a:solidFill>
                  <a:srgbClr val="0D0D0D"/>
                </a:solidFill>
                <a:latin typeface="Trebuchet MS"/>
                <a:cs typeface="Trebuchet MS"/>
              </a:rPr>
              <a:t> </a:t>
            </a:r>
            <a:r>
              <a:rPr lang="en-US" sz="1100" spc="-5" dirty="0">
                <a:solidFill>
                  <a:srgbClr val="0D0D0D"/>
                </a:solidFill>
                <a:latin typeface="Trebuchet MS"/>
                <a:cs typeface="Trebuchet MS"/>
              </a:rPr>
              <a:t>conditions,</a:t>
            </a:r>
            <a:r>
              <a:rPr lang="en-US" sz="1100" spc="204" dirty="0">
                <a:solidFill>
                  <a:srgbClr val="0D0D0D"/>
                </a:solidFill>
                <a:latin typeface="Trebuchet MS"/>
                <a:cs typeface="Trebuchet MS"/>
              </a:rPr>
              <a:t> </a:t>
            </a:r>
            <a:r>
              <a:rPr lang="en-US" sz="1100" spc="-5" dirty="0">
                <a:solidFill>
                  <a:srgbClr val="0D0D0D"/>
                </a:solidFill>
                <a:latin typeface="Trebuchet MS"/>
                <a:cs typeface="Trebuchet MS"/>
              </a:rPr>
              <a:t>micro</a:t>
            </a:r>
            <a:r>
              <a:rPr lang="en-US" sz="1100" spc="195" dirty="0">
                <a:solidFill>
                  <a:srgbClr val="0D0D0D"/>
                </a:solidFill>
                <a:latin typeface="Trebuchet MS"/>
                <a:cs typeface="Trebuchet MS"/>
              </a:rPr>
              <a:t> </a:t>
            </a:r>
            <a:r>
              <a:rPr lang="en-US" sz="1100" spc="-5" dirty="0">
                <a:solidFill>
                  <a:srgbClr val="0D0D0D"/>
                </a:solidFill>
                <a:latin typeface="Trebuchet MS"/>
                <a:cs typeface="Trebuchet MS"/>
              </a:rPr>
              <a:t>and</a:t>
            </a:r>
            <a:r>
              <a:rPr lang="en-US" sz="1100" spc="200" dirty="0">
                <a:solidFill>
                  <a:srgbClr val="0D0D0D"/>
                </a:solidFill>
                <a:latin typeface="Trebuchet MS"/>
                <a:cs typeface="Trebuchet MS"/>
              </a:rPr>
              <a:t> </a:t>
            </a:r>
            <a:r>
              <a:rPr lang="en-US" sz="1100" spc="-5" dirty="0">
                <a:solidFill>
                  <a:srgbClr val="0D0D0D"/>
                </a:solidFill>
                <a:latin typeface="Trebuchet MS"/>
                <a:cs typeface="Trebuchet MS"/>
              </a:rPr>
              <a:t>macro</a:t>
            </a:r>
            <a:r>
              <a:rPr lang="en-US" sz="1100" spc="195" dirty="0">
                <a:solidFill>
                  <a:srgbClr val="0D0D0D"/>
                </a:solidFill>
                <a:latin typeface="Trebuchet MS"/>
                <a:cs typeface="Trebuchet MS"/>
              </a:rPr>
              <a:t> </a:t>
            </a:r>
            <a:r>
              <a:rPr lang="en-US" sz="1100" spc="-5" dirty="0">
                <a:solidFill>
                  <a:srgbClr val="0D0D0D"/>
                </a:solidFill>
                <a:latin typeface="Trebuchet MS"/>
                <a:cs typeface="Trebuchet MS"/>
              </a:rPr>
              <a:t>factors</a:t>
            </a:r>
            <a:r>
              <a:rPr lang="en-US" sz="1100" spc="204" dirty="0">
                <a:solidFill>
                  <a:srgbClr val="0D0D0D"/>
                </a:solidFill>
                <a:latin typeface="Trebuchet MS"/>
                <a:cs typeface="Trebuchet MS"/>
              </a:rPr>
              <a:t> </a:t>
            </a:r>
            <a:r>
              <a:rPr lang="en-US" sz="1100" spc="-5" dirty="0">
                <a:solidFill>
                  <a:srgbClr val="0D0D0D"/>
                </a:solidFill>
                <a:latin typeface="Trebuchet MS"/>
                <a:cs typeface="Trebuchet MS"/>
              </a:rPr>
              <a:t>and</a:t>
            </a:r>
            <a:r>
              <a:rPr lang="en-US" sz="1100" spc="200" dirty="0">
                <a:solidFill>
                  <a:srgbClr val="0D0D0D"/>
                </a:solidFill>
                <a:latin typeface="Trebuchet MS"/>
                <a:cs typeface="Trebuchet MS"/>
              </a:rPr>
              <a:t> </a:t>
            </a:r>
            <a:r>
              <a:rPr lang="en-US" sz="1100" dirty="0">
                <a:solidFill>
                  <a:srgbClr val="0D0D0D"/>
                </a:solidFill>
                <a:latin typeface="Trebuchet MS"/>
                <a:cs typeface="Trebuchet MS"/>
              </a:rPr>
              <a:t>forces</a:t>
            </a:r>
            <a:r>
              <a:rPr lang="en-US" sz="1100" spc="204" dirty="0">
                <a:solidFill>
                  <a:srgbClr val="0D0D0D"/>
                </a:solidFill>
                <a:latin typeface="Trebuchet MS"/>
                <a:cs typeface="Trebuchet MS"/>
              </a:rPr>
              <a:t> </a:t>
            </a:r>
            <a:r>
              <a:rPr lang="en-US" sz="1100" spc="-5" dirty="0">
                <a:solidFill>
                  <a:srgbClr val="0D0D0D"/>
                </a:solidFill>
                <a:latin typeface="Trebuchet MS"/>
                <a:cs typeface="Trebuchet MS"/>
              </a:rPr>
              <a:t>affecting </a:t>
            </a:r>
            <a:r>
              <a:rPr lang="en-US" sz="1100" spc="-320" dirty="0">
                <a:solidFill>
                  <a:srgbClr val="0D0D0D"/>
                </a:solidFill>
                <a:latin typeface="Trebuchet MS"/>
                <a:cs typeface="Trebuchet MS"/>
              </a:rPr>
              <a:t> </a:t>
            </a:r>
            <a:r>
              <a:rPr lang="en-US" sz="1100" spc="-5" dirty="0">
                <a:solidFill>
                  <a:srgbClr val="0D0D0D"/>
                </a:solidFill>
                <a:latin typeface="Trebuchet MS"/>
                <a:cs typeface="Trebuchet MS"/>
              </a:rPr>
              <a:t>capital markets in particular like interest rate </a:t>
            </a:r>
            <a:r>
              <a:rPr lang="en-US" sz="1100" dirty="0">
                <a:solidFill>
                  <a:srgbClr val="0D0D0D"/>
                </a:solidFill>
                <a:latin typeface="Trebuchet MS"/>
                <a:cs typeface="Trebuchet MS"/>
              </a:rPr>
              <a:t>risk, credit </a:t>
            </a:r>
            <a:r>
              <a:rPr lang="en-US" sz="1100" spc="-5" dirty="0">
                <a:solidFill>
                  <a:srgbClr val="0D0D0D"/>
                </a:solidFill>
                <a:latin typeface="Trebuchet MS"/>
                <a:cs typeface="Trebuchet MS"/>
              </a:rPr>
              <a:t>risk, liquidity risk and reinvestment </a:t>
            </a:r>
            <a:r>
              <a:rPr lang="en-US" sz="1100" dirty="0">
                <a:solidFill>
                  <a:srgbClr val="0D0D0D"/>
                </a:solidFill>
                <a:latin typeface="Trebuchet MS"/>
                <a:cs typeface="Trebuchet MS"/>
              </a:rPr>
              <a:t>risk. </a:t>
            </a:r>
            <a:r>
              <a:rPr lang="en-US" sz="1100" spc="-5" dirty="0">
                <a:solidFill>
                  <a:srgbClr val="0D0D0D"/>
                </a:solidFill>
                <a:latin typeface="Trebuchet MS"/>
                <a:cs typeface="Trebuchet MS"/>
              </a:rPr>
              <a:t>The Portfolio Manager is </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not</a:t>
            </a:r>
            <a:r>
              <a:rPr lang="en-US" sz="1100" spc="210" dirty="0">
                <a:solidFill>
                  <a:srgbClr val="0D0D0D"/>
                </a:solidFill>
                <a:latin typeface="Trebuchet MS"/>
                <a:cs typeface="Trebuchet MS"/>
              </a:rPr>
              <a:t> </a:t>
            </a:r>
            <a:r>
              <a:rPr lang="en-US" sz="1100" spc="-5" dirty="0">
                <a:solidFill>
                  <a:srgbClr val="0D0D0D"/>
                </a:solidFill>
                <a:latin typeface="Trebuchet MS"/>
                <a:cs typeface="Trebuchet MS"/>
              </a:rPr>
              <a:t>responsible</a:t>
            </a:r>
            <a:r>
              <a:rPr lang="en-US" sz="1100" spc="210" dirty="0">
                <a:solidFill>
                  <a:srgbClr val="0D0D0D"/>
                </a:solidFill>
                <a:latin typeface="Trebuchet MS"/>
                <a:cs typeface="Trebuchet MS"/>
              </a:rPr>
              <a:t> </a:t>
            </a:r>
            <a:r>
              <a:rPr lang="en-US" sz="1100" spc="-5" dirty="0">
                <a:solidFill>
                  <a:srgbClr val="0D0D0D"/>
                </a:solidFill>
                <a:latin typeface="Trebuchet MS"/>
                <a:cs typeface="Trebuchet MS"/>
              </a:rPr>
              <a:t>or</a:t>
            </a:r>
            <a:r>
              <a:rPr lang="en-US" sz="1100" spc="225" dirty="0">
                <a:solidFill>
                  <a:srgbClr val="0D0D0D"/>
                </a:solidFill>
                <a:latin typeface="Trebuchet MS"/>
                <a:cs typeface="Trebuchet MS"/>
              </a:rPr>
              <a:t> </a:t>
            </a:r>
            <a:r>
              <a:rPr lang="en-US" sz="1100" dirty="0">
                <a:solidFill>
                  <a:srgbClr val="0D0D0D"/>
                </a:solidFill>
                <a:latin typeface="Trebuchet MS"/>
                <a:cs typeface="Trebuchet MS"/>
              </a:rPr>
              <a:t>liable</a:t>
            </a:r>
            <a:r>
              <a:rPr lang="en-US" sz="1100" spc="215" dirty="0">
                <a:solidFill>
                  <a:srgbClr val="0D0D0D"/>
                </a:solidFill>
                <a:latin typeface="Trebuchet MS"/>
                <a:cs typeface="Trebuchet MS"/>
              </a:rPr>
              <a:t> </a:t>
            </a:r>
            <a:r>
              <a:rPr lang="en-US" sz="1100" spc="-5" dirty="0">
                <a:solidFill>
                  <a:srgbClr val="0D0D0D"/>
                </a:solidFill>
                <a:latin typeface="Trebuchet MS"/>
                <a:cs typeface="Trebuchet MS"/>
              </a:rPr>
              <a:t>for</a:t>
            </a:r>
            <a:r>
              <a:rPr lang="en-US" sz="1100" spc="220" dirty="0">
                <a:solidFill>
                  <a:srgbClr val="0D0D0D"/>
                </a:solidFill>
                <a:latin typeface="Trebuchet MS"/>
                <a:cs typeface="Trebuchet MS"/>
              </a:rPr>
              <a:t> </a:t>
            </a:r>
            <a:r>
              <a:rPr lang="en-US" sz="1100" spc="-5" dirty="0">
                <a:solidFill>
                  <a:srgbClr val="0D0D0D"/>
                </a:solidFill>
                <a:latin typeface="Trebuchet MS"/>
                <a:cs typeface="Trebuchet MS"/>
              </a:rPr>
              <a:t>any</a:t>
            </a:r>
            <a:r>
              <a:rPr lang="en-US" sz="1100" spc="215" dirty="0">
                <a:solidFill>
                  <a:srgbClr val="0D0D0D"/>
                </a:solidFill>
                <a:latin typeface="Trebuchet MS"/>
                <a:cs typeface="Trebuchet MS"/>
              </a:rPr>
              <a:t> </a:t>
            </a:r>
            <a:r>
              <a:rPr lang="en-US" sz="1100" spc="-5" dirty="0">
                <a:solidFill>
                  <a:srgbClr val="0D0D0D"/>
                </a:solidFill>
                <a:latin typeface="Trebuchet MS"/>
                <a:cs typeface="Trebuchet MS"/>
              </a:rPr>
              <a:t>loss</a:t>
            </a:r>
            <a:r>
              <a:rPr lang="en-US" sz="1100" spc="210" dirty="0">
                <a:solidFill>
                  <a:srgbClr val="0D0D0D"/>
                </a:solidFill>
                <a:latin typeface="Trebuchet MS"/>
                <a:cs typeface="Trebuchet MS"/>
              </a:rPr>
              <a:t> </a:t>
            </a:r>
            <a:r>
              <a:rPr lang="en-US" sz="1100" spc="-5" dirty="0">
                <a:solidFill>
                  <a:srgbClr val="0D0D0D"/>
                </a:solidFill>
                <a:latin typeface="Trebuchet MS"/>
                <a:cs typeface="Trebuchet MS"/>
              </a:rPr>
              <a:t>resulting</a:t>
            </a:r>
            <a:r>
              <a:rPr lang="en-US" sz="1100" spc="225" dirty="0">
                <a:solidFill>
                  <a:srgbClr val="0D0D0D"/>
                </a:solidFill>
                <a:latin typeface="Trebuchet MS"/>
                <a:cs typeface="Trebuchet MS"/>
              </a:rPr>
              <a:t> </a:t>
            </a:r>
            <a:r>
              <a:rPr lang="en-US" sz="1100" dirty="0">
                <a:solidFill>
                  <a:srgbClr val="0D0D0D"/>
                </a:solidFill>
                <a:latin typeface="Trebuchet MS"/>
                <a:cs typeface="Trebuchet MS"/>
              </a:rPr>
              <a:t>from</a:t>
            </a:r>
            <a:r>
              <a:rPr lang="en-US" sz="1100" spc="210" dirty="0">
                <a:solidFill>
                  <a:srgbClr val="0D0D0D"/>
                </a:solidFill>
                <a:latin typeface="Trebuchet MS"/>
                <a:cs typeface="Trebuchet MS"/>
              </a:rPr>
              <a:t> </a:t>
            </a:r>
            <a:r>
              <a:rPr lang="en-US" sz="1100" spc="-5" dirty="0">
                <a:solidFill>
                  <a:srgbClr val="0D0D0D"/>
                </a:solidFill>
                <a:latin typeface="Trebuchet MS"/>
                <a:cs typeface="Trebuchet MS"/>
              </a:rPr>
              <a:t>the</a:t>
            </a:r>
            <a:r>
              <a:rPr lang="en-US" sz="1100" spc="210" dirty="0">
                <a:solidFill>
                  <a:srgbClr val="0D0D0D"/>
                </a:solidFill>
                <a:latin typeface="Trebuchet MS"/>
                <a:cs typeface="Trebuchet MS"/>
              </a:rPr>
              <a:t> </a:t>
            </a:r>
            <a:r>
              <a:rPr lang="en-US" sz="1100" spc="-5" dirty="0">
                <a:solidFill>
                  <a:srgbClr val="0D0D0D"/>
                </a:solidFill>
                <a:latin typeface="Trebuchet MS"/>
                <a:cs typeface="Trebuchet MS"/>
              </a:rPr>
              <a:t>operations</a:t>
            </a:r>
            <a:r>
              <a:rPr lang="en-US" sz="1100" spc="215" dirty="0">
                <a:solidFill>
                  <a:srgbClr val="0D0D0D"/>
                </a:solidFill>
                <a:latin typeface="Trebuchet MS"/>
                <a:cs typeface="Trebuchet MS"/>
              </a:rPr>
              <a:t> </a:t>
            </a:r>
            <a:r>
              <a:rPr lang="en-US" sz="1100" dirty="0">
                <a:solidFill>
                  <a:srgbClr val="0D0D0D"/>
                </a:solidFill>
                <a:latin typeface="Trebuchet MS"/>
                <a:cs typeface="Trebuchet MS"/>
              </a:rPr>
              <a:t>of</a:t>
            </a:r>
            <a:r>
              <a:rPr lang="en-US" sz="1100" spc="215" dirty="0">
                <a:solidFill>
                  <a:srgbClr val="0D0D0D"/>
                </a:solidFill>
                <a:latin typeface="Trebuchet MS"/>
                <a:cs typeface="Trebuchet MS"/>
              </a:rPr>
              <a:t> </a:t>
            </a:r>
            <a:r>
              <a:rPr lang="en-US" sz="1100" spc="-5" dirty="0">
                <a:solidFill>
                  <a:srgbClr val="0D0D0D"/>
                </a:solidFill>
                <a:latin typeface="Trebuchet MS"/>
                <a:cs typeface="Trebuchet MS"/>
              </a:rPr>
              <a:t>the</a:t>
            </a:r>
            <a:r>
              <a:rPr lang="en-US" sz="1100" spc="210" dirty="0">
                <a:solidFill>
                  <a:srgbClr val="0D0D0D"/>
                </a:solidFill>
                <a:latin typeface="Trebuchet MS"/>
                <a:cs typeface="Trebuchet MS"/>
              </a:rPr>
              <a:t> </a:t>
            </a:r>
            <a:r>
              <a:rPr lang="en-US" sz="1100" spc="-5" dirty="0">
                <a:solidFill>
                  <a:srgbClr val="0D0D0D"/>
                </a:solidFill>
                <a:latin typeface="Trebuchet MS"/>
                <a:cs typeface="Trebuchet MS"/>
              </a:rPr>
              <a:t>Products/</a:t>
            </a:r>
            <a:r>
              <a:rPr lang="en-US" sz="1100" spc="220" dirty="0">
                <a:solidFill>
                  <a:srgbClr val="0D0D0D"/>
                </a:solidFill>
                <a:latin typeface="Trebuchet MS"/>
                <a:cs typeface="Trebuchet MS"/>
              </a:rPr>
              <a:t> </a:t>
            </a:r>
            <a:r>
              <a:rPr lang="en-US" sz="1100" spc="-5" dirty="0">
                <a:solidFill>
                  <a:srgbClr val="0D0D0D"/>
                </a:solidFill>
                <a:latin typeface="Trebuchet MS"/>
                <a:cs typeface="Trebuchet MS"/>
              </a:rPr>
              <a:t>Portfolios.</a:t>
            </a:r>
            <a:r>
              <a:rPr lang="en-US" sz="1100" spc="215" dirty="0">
                <a:solidFill>
                  <a:srgbClr val="0D0D0D"/>
                </a:solidFill>
                <a:latin typeface="Trebuchet MS"/>
                <a:cs typeface="Trebuchet MS"/>
              </a:rPr>
              <a:t> </a:t>
            </a:r>
            <a:r>
              <a:rPr lang="en-US" sz="1100" spc="-5" dirty="0">
                <a:solidFill>
                  <a:srgbClr val="0D0D0D"/>
                </a:solidFill>
                <a:latin typeface="Trebuchet MS"/>
                <a:cs typeface="Trebuchet MS"/>
              </a:rPr>
              <a:t>Each</a:t>
            </a:r>
            <a:r>
              <a:rPr lang="en-US" sz="1100" spc="210" dirty="0">
                <a:solidFill>
                  <a:srgbClr val="0D0D0D"/>
                </a:solidFill>
                <a:latin typeface="Trebuchet MS"/>
                <a:cs typeface="Trebuchet MS"/>
              </a:rPr>
              <a:t> </a:t>
            </a:r>
            <a:r>
              <a:rPr lang="en-US" sz="1100" spc="-5" dirty="0">
                <a:solidFill>
                  <a:srgbClr val="0D0D0D"/>
                </a:solidFill>
                <a:latin typeface="Trebuchet MS"/>
                <a:cs typeface="Trebuchet MS"/>
              </a:rPr>
              <a:t>portfolio</a:t>
            </a:r>
            <a:r>
              <a:rPr lang="en-US" sz="1100" spc="215" dirty="0">
                <a:solidFill>
                  <a:srgbClr val="0D0D0D"/>
                </a:solidFill>
                <a:latin typeface="Trebuchet MS"/>
                <a:cs typeface="Trebuchet MS"/>
              </a:rPr>
              <a:t> </a:t>
            </a:r>
            <a:r>
              <a:rPr lang="en-US" sz="1100" spc="-5" dirty="0">
                <a:solidFill>
                  <a:srgbClr val="0D0D0D"/>
                </a:solidFill>
                <a:latin typeface="Trebuchet MS"/>
                <a:cs typeface="Trebuchet MS"/>
              </a:rPr>
              <a:t>will</a:t>
            </a:r>
            <a:r>
              <a:rPr lang="en-US" sz="1100" spc="215" dirty="0">
                <a:solidFill>
                  <a:srgbClr val="0D0D0D"/>
                </a:solidFill>
                <a:latin typeface="Trebuchet MS"/>
                <a:cs typeface="Trebuchet MS"/>
              </a:rPr>
              <a:t> </a:t>
            </a:r>
            <a:r>
              <a:rPr lang="en-US" sz="1100" spc="-5" dirty="0">
                <a:solidFill>
                  <a:srgbClr val="0D0D0D"/>
                </a:solidFill>
                <a:latin typeface="Trebuchet MS"/>
                <a:cs typeface="Trebuchet MS"/>
              </a:rPr>
              <a:t>be </a:t>
            </a:r>
            <a:r>
              <a:rPr lang="en-US" sz="1100" spc="-320" dirty="0">
                <a:solidFill>
                  <a:srgbClr val="0D0D0D"/>
                </a:solidFill>
                <a:latin typeface="Trebuchet MS"/>
                <a:cs typeface="Trebuchet MS"/>
              </a:rPr>
              <a:t> </a:t>
            </a:r>
            <a:r>
              <a:rPr lang="en-US" sz="1100" spc="-5" dirty="0">
                <a:solidFill>
                  <a:srgbClr val="0D0D0D"/>
                </a:solidFill>
                <a:latin typeface="Trebuchet MS"/>
                <a:cs typeface="Trebuchet MS"/>
              </a:rPr>
              <a:t>exposed to various risks depending on the investment objective, investment strategy and </a:t>
            </a:r>
            <a:r>
              <a:rPr lang="en-US" sz="1100" dirty="0">
                <a:solidFill>
                  <a:srgbClr val="0D0D0D"/>
                </a:solidFill>
                <a:latin typeface="Trebuchet MS"/>
                <a:cs typeface="Trebuchet MS"/>
              </a:rPr>
              <a:t>the </a:t>
            </a:r>
            <a:r>
              <a:rPr lang="en-US" sz="1100" spc="-5" dirty="0">
                <a:solidFill>
                  <a:srgbClr val="0D0D0D"/>
                </a:solidFill>
                <a:latin typeface="Trebuchet MS"/>
                <a:cs typeface="Trebuchet MS"/>
              </a:rPr>
              <a:t>asset allocation. Non- </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diversified Portfolio </a:t>
            </a:r>
            <a:r>
              <a:rPr lang="en-US" sz="1100" dirty="0">
                <a:solidFill>
                  <a:srgbClr val="0D0D0D"/>
                </a:solidFill>
                <a:latin typeface="Trebuchet MS"/>
                <a:cs typeface="Trebuchet MS"/>
              </a:rPr>
              <a:t>tends </a:t>
            </a:r>
            <a:r>
              <a:rPr lang="en-US" sz="1100" spc="-5" dirty="0">
                <a:solidFill>
                  <a:srgbClr val="0D0D0D"/>
                </a:solidFill>
                <a:latin typeface="Trebuchet MS"/>
                <a:cs typeface="Trebuchet MS"/>
              </a:rPr>
              <a:t>to be more volatile than diversified portfolio. Green Lantern Capital </a:t>
            </a:r>
            <a:r>
              <a:rPr lang="en-US" sz="1100" spc="5" dirty="0">
                <a:solidFill>
                  <a:srgbClr val="0D0D0D"/>
                </a:solidFill>
                <a:latin typeface="Trebuchet MS"/>
                <a:cs typeface="Trebuchet MS"/>
              </a:rPr>
              <a:t>LLP </a:t>
            </a:r>
            <a:r>
              <a:rPr lang="en-US" sz="1100" spc="-5" dirty="0">
                <a:solidFill>
                  <a:srgbClr val="0D0D0D"/>
                </a:solidFill>
                <a:latin typeface="Trebuchet MS"/>
                <a:cs typeface="Trebuchet MS"/>
              </a:rPr>
              <a:t>is </a:t>
            </a:r>
            <a:r>
              <a:rPr lang="en-US" sz="1100" dirty="0">
                <a:solidFill>
                  <a:srgbClr val="0D0D0D"/>
                </a:solidFill>
                <a:latin typeface="Trebuchet MS"/>
                <a:cs typeface="Trebuchet MS"/>
              </a:rPr>
              <a:t>a </a:t>
            </a:r>
            <a:r>
              <a:rPr lang="en-US" sz="1100" spc="-5" dirty="0">
                <a:solidFill>
                  <a:srgbClr val="0D0D0D"/>
                </a:solidFill>
                <a:latin typeface="Trebuchet MS"/>
                <a:cs typeface="Trebuchet MS"/>
              </a:rPr>
              <a:t>SEBI registered </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Portfolio Manager. Please</a:t>
            </a:r>
            <a:r>
              <a:rPr lang="en-US" sz="1100" dirty="0">
                <a:solidFill>
                  <a:srgbClr val="0D0D0D"/>
                </a:solidFill>
                <a:latin typeface="Trebuchet MS"/>
                <a:cs typeface="Trebuchet MS"/>
              </a:rPr>
              <a:t> read</a:t>
            </a:r>
            <a:r>
              <a:rPr lang="en-US" sz="1100" spc="-5" dirty="0">
                <a:solidFill>
                  <a:srgbClr val="0D0D0D"/>
                </a:solidFill>
                <a:latin typeface="Trebuchet MS"/>
                <a:cs typeface="Trebuchet MS"/>
              </a:rPr>
              <a:t> the</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Disclosure</a:t>
            </a:r>
            <a:r>
              <a:rPr lang="en-US" sz="1100" spc="20" dirty="0">
                <a:solidFill>
                  <a:srgbClr val="0D0D0D"/>
                </a:solidFill>
                <a:latin typeface="Trebuchet MS"/>
                <a:cs typeface="Trebuchet MS"/>
              </a:rPr>
              <a:t> </a:t>
            </a:r>
            <a:r>
              <a:rPr lang="en-US" sz="1100" spc="-5" dirty="0">
                <a:solidFill>
                  <a:srgbClr val="0D0D0D"/>
                </a:solidFill>
                <a:latin typeface="Trebuchet MS"/>
                <a:cs typeface="Trebuchet MS"/>
              </a:rPr>
              <a:t>Document</a:t>
            </a:r>
            <a:r>
              <a:rPr lang="en-US" sz="1100" spc="10" dirty="0">
                <a:solidFill>
                  <a:srgbClr val="0D0D0D"/>
                </a:solidFill>
                <a:latin typeface="Trebuchet MS"/>
                <a:cs typeface="Trebuchet MS"/>
              </a:rPr>
              <a:t> </a:t>
            </a:r>
            <a:r>
              <a:rPr lang="en-US" sz="1100" spc="-5" dirty="0">
                <a:solidFill>
                  <a:srgbClr val="0D0D0D"/>
                </a:solidFill>
                <a:latin typeface="Trebuchet MS"/>
                <a:cs typeface="Trebuchet MS"/>
              </a:rPr>
              <a:t>before</a:t>
            </a:r>
            <a:r>
              <a:rPr lang="en-US" sz="1100" dirty="0">
                <a:solidFill>
                  <a:srgbClr val="0D0D0D"/>
                </a:solidFill>
                <a:latin typeface="Trebuchet MS"/>
                <a:cs typeface="Trebuchet MS"/>
              </a:rPr>
              <a:t> </a:t>
            </a:r>
            <a:r>
              <a:rPr lang="en-US" sz="1100" spc="-5" dirty="0">
                <a:solidFill>
                  <a:srgbClr val="0D0D0D"/>
                </a:solidFill>
                <a:latin typeface="Trebuchet MS"/>
                <a:cs typeface="Trebuchet MS"/>
              </a:rPr>
              <a:t>investing.</a:t>
            </a:r>
            <a:endParaRPr lang="en-US" sz="1100" dirty="0">
              <a:latin typeface="Trebuchet MS"/>
              <a:cs typeface="Trebuchet MS"/>
            </a:endParaRPr>
          </a:p>
        </p:txBody>
      </p:sp>
      <p:sp>
        <p:nvSpPr>
          <p:cNvPr id="3" name="object 3"/>
          <p:cNvSpPr txBox="1"/>
          <p:nvPr/>
        </p:nvSpPr>
        <p:spPr>
          <a:xfrm>
            <a:off x="3330321" y="6470700"/>
            <a:ext cx="2461895"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7E7E7E"/>
                </a:solidFill>
                <a:latin typeface="Trebuchet MS"/>
                <a:cs typeface="Trebuchet MS"/>
              </a:rPr>
              <a:t>Private</a:t>
            </a:r>
            <a:r>
              <a:rPr sz="1000" dirty="0">
                <a:solidFill>
                  <a:srgbClr val="7E7E7E"/>
                </a:solidFill>
                <a:latin typeface="Trebuchet MS"/>
                <a:cs typeface="Trebuchet MS"/>
              </a:rPr>
              <a:t> </a:t>
            </a:r>
            <a:r>
              <a:rPr sz="1000" spc="-5" dirty="0">
                <a:solidFill>
                  <a:srgbClr val="7E7E7E"/>
                </a:solidFill>
                <a:latin typeface="Trebuchet MS"/>
                <a:cs typeface="Trebuchet MS"/>
              </a:rPr>
              <a:t>&amp;</a:t>
            </a:r>
            <a:r>
              <a:rPr sz="1000" spc="-20" dirty="0">
                <a:solidFill>
                  <a:srgbClr val="7E7E7E"/>
                </a:solidFill>
                <a:latin typeface="Trebuchet MS"/>
                <a:cs typeface="Trebuchet MS"/>
              </a:rPr>
              <a:t> </a:t>
            </a:r>
            <a:r>
              <a:rPr sz="1000" spc="-5" dirty="0">
                <a:solidFill>
                  <a:srgbClr val="7E7E7E"/>
                </a:solidFill>
                <a:latin typeface="Trebuchet MS"/>
                <a:cs typeface="Trebuchet MS"/>
              </a:rPr>
              <a:t>Confidential,</a:t>
            </a:r>
            <a:r>
              <a:rPr sz="1000" spc="35" dirty="0">
                <a:solidFill>
                  <a:srgbClr val="7E7E7E"/>
                </a:solidFill>
                <a:latin typeface="Trebuchet MS"/>
                <a:cs typeface="Trebuchet MS"/>
              </a:rPr>
              <a:t> </a:t>
            </a:r>
            <a:r>
              <a:rPr sz="1000" spc="-5" dirty="0">
                <a:solidFill>
                  <a:srgbClr val="7E7E7E"/>
                </a:solidFill>
                <a:latin typeface="Trebuchet MS"/>
                <a:cs typeface="Trebuchet MS"/>
              </a:rPr>
              <a:t>Not</a:t>
            </a:r>
            <a:r>
              <a:rPr sz="1000" spc="-15" dirty="0">
                <a:solidFill>
                  <a:srgbClr val="7E7E7E"/>
                </a:solidFill>
                <a:latin typeface="Trebuchet MS"/>
                <a:cs typeface="Trebuchet MS"/>
              </a:rPr>
              <a:t> </a:t>
            </a:r>
            <a:r>
              <a:rPr sz="1000" spc="-5" dirty="0">
                <a:solidFill>
                  <a:srgbClr val="7E7E7E"/>
                </a:solidFill>
                <a:latin typeface="Trebuchet MS"/>
                <a:cs typeface="Trebuchet MS"/>
              </a:rPr>
              <a:t>For</a:t>
            </a:r>
            <a:r>
              <a:rPr sz="1000" spc="-20" dirty="0">
                <a:solidFill>
                  <a:srgbClr val="7E7E7E"/>
                </a:solidFill>
                <a:latin typeface="Trebuchet MS"/>
                <a:cs typeface="Trebuchet MS"/>
              </a:rPr>
              <a:t> </a:t>
            </a:r>
            <a:r>
              <a:rPr sz="1000" spc="-5" dirty="0">
                <a:solidFill>
                  <a:srgbClr val="7E7E7E"/>
                </a:solidFill>
                <a:latin typeface="Trebuchet MS"/>
                <a:cs typeface="Trebuchet MS"/>
              </a:rPr>
              <a:t>Circulation</a:t>
            </a:r>
            <a:endParaRPr sz="1000">
              <a:latin typeface="Trebuchet MS"/>
              <a:cs typeface="Trebuchet MS"/>
            </a:endParaRPr>
          </a:p>
        </p:txBody>
      </p:sp>
      <p:sp>
        <p:nvSpPr>
          <p:cNvPr id="4" name="object 4"/>
          <p:cNvSpPr txBox="1">
            <a:spLocks noGrp="1"/>
          </p:cNvSpPr>
          <p:nvPr>
            <p:ph type="title"/>
          </p:nvPr>
        </p:nvSpPr>
        <p:spPr>
          <a:xfrm>
            <a:off x="593851" y="244220"/>
            <a:ext cx="1636395" cy="422275"/>
          </a:xfrm>
          <a:prstGeom prst="rect">
            <a:avLst/>
          </a:prstGeom>
        </p:spPr>
        <p:txBody>
          <a:bodyPr vert="horz" wrap="square" lIns="0" tIns="12700" rIns="0" bIns="0" rtlCol="0">
            <a:spAutoFit/>
          </a:bodyPr>
          <a:lstStyle/>
          <a:p>
            <a:pPr marL="12700">
              <a:lnSpc>
                <a:spcPct val="100000"/>
              </a:lnSpc>
              <a:spcBef>
                <a:spcPts val="100"/>
              </a:spcBef>
            </a:pPr>
            <a:r>
              <a:rPr sz="2600" dirty="0"/>
              <a:t>Di</a:t>
            </a:r>
            <a:r>
              <a:rPr sz="2600" spc="-10" dirty="0"/>
              <a:t>s</a:t>
            </a:r>
            <a:r>
              <a:rPr sz="2600" dirty="0"/>
              <a:t>claimer</a:t>
            </a:r>
            <a:endParaRPr sz="2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7334" y="257937"/>
            <a:ext cx="6650990" cy="699770"/>
          </a:xfrm>
          <a:prstGeom prst="rect">
            <a:avLst/>
          </a:prstGeom>
        </p:spPr>
        <p:txBody>
          <a:bodyPr vert="horz" wrap="square" lIns="0" tIns="12700" rIns="0" bIns="0" rtlCol="0">
            <a:spAutoFit/>
          </a:bodyPr>
          <a:lstStyle/>
          <a:p>
            <a:pPr marL="12700">
              <a:lnSpc>
                <a:spcPts val="3010"/>
              </a:lnSpc>
              <a:spcBef>
                <a:spcPts val="100"/>
              </a:spcBef>
            </a:pPr>
            <a:r>
              <a:rPr sz="2600" spc="-60" dirty="0"/>
              <a:t>Team:</a:t>
            </a:r>
            <a:r>
              <a:rPr sz="2600" spc="-15" dirty="0"/>
              <a:t> </a:t>
            </a:r>
            <a:r>
              <a:rPr sz="2600" dirty="0"/>
              <a:t>80+</a:t>
            </a:r>
            <a:r>
              <a:rPr sz="2600" spc="-55" dirty="0"/>
              <a:t> </a:t>
            </a:r>
            <a:r>
              <a:rPr sz="2600" spc="-50" dirty="0"/>
              <a:t>Years</a:t>
            </a:r>
            <a:r>
              <a:rPr sz="2600" spc="-5" dirty="0"/>
              <a:t> </a:t>
            </a:r>
            <a:r>
              <a:rPr sz="2600" dirty="0"/>
              <a:t>of Cumulative</a:t>
            </a:r>
            <a:r>
              <a:rPr sz="2600" spc="-20" dirty="0"/>
              <a:t> </a:t>
            </a:r>
            <a:r>
              <a:rPr sz="2600" dirty="0"/>
              <a:t>Experience</a:t>
            </a:r>
            <a:endParaRPr sz="2600"/>
          </a:p>
          <a:p>
            <a:pPr marL="12700">
              <a:lnSpc>
                <a:spcPts val="2290"/>
              </a:lnSpc>
            </a:pPr>
            <a:r>
              <a:rPr sz="2000" b="0" i="1" spc="-5" dirty="0">
                <a:solidFill>
                  <a:srgbClr val="0D0D0D"/>
                </a:solidFill>
                <a:latin typeface="Trebuchet MS"/>
                <a:cs typeface="Trebuchet MS"/>
              </a:rPr>
              <a:t>Head</a:t>
            </a:r>
            <a:r>
              <a:rPr sz="2000" b="0" i="1" spc="-20" dirty="0">
                <a:solidFill>
                  <a:srgbClr val="0D0D0D"/>
                </a:solidFill>
                <a:latin typeface="Trebuchet MS"/>
                <a:cs typeface="Trebuchet MS"/>
              </a:rPr>
              <a:t> </a:t>
            </a:r>
            <a:r>
              <a:rPr sz="2000" b="0" i="1" dirty="0">
                <a:solidFill>
                  <a:srgbClr val="0D0D0D"/>
                </a:solidFill>
                <a:latin typeface="Trebuchet MS"/>
                <a:cs typeface="Trebuchet MS"/>
              </a:rPr>
              <a:t>or</a:t>
            </a:r>
            <a:r>
              <a:rPr sz="2000" b="0" i="1" spc="5" dirty="0">
                <a:solidFill>
                  <a:srgbClr val="0D0D0D"/>
                </a:solidFill>
                <a:latin typeface="Trebuchet MS"/>
                <a:cs typeface="Trebuchet MS"/>
              </a:rPr>
              <a:t> </a:t>
            </a:r>
            <a:r>
              <a:rPr sz="2000" b="0" i="1" spc="-45" dirty="0">
                <a:solidFill>
                  <a:srgbClr val="0D0D0D"/>
                </a:solidFill>
                <a:latin typeface="Trebuchet MS"/>
                <a:cs typeface="Trebuchet MS"/>
              </a:rPr>
              <a:t>Tails.</a:t>
            </a:r>
            <a:r>
              <a:rPr sz="2000" b="0" i="1" spc="-20" dirty="0">
                <a:solidFill>
                  <a:srgbClr val="0D0D0D"/>
                </a:solidFill>
                <a:latin typeface="Trebuchet MS"/>
                <a:cs typeface="Trebuchet MS"/>
              </a:rPr>
              <a:t> </a:t>
            </a:r>
            <a:r>
              <a:rPr sz="2000" b="0" i="1" spc="-40" dirty="0">
                <a:solidFill>
                  <a:srgbClr val="0D0D0D"/>
                </a:solidFill>
                <a:latin typeface="Trebuchet MS"/>
                <a:cs typeface="Trebuchet MS"/>
              </a:rPr>
              <a:t>It’s</a:t>
            </a:r>
            <a:r>
              <a:rPr sz="2000" b="0" i="1" spc="-5" dirty="0">
                <a:solidFill>
                  <a:srgbClr val="0D0D0D"/>
                </a:solidFill>
                <a:latin typeface="Trebuchet MS"/>
                <a:cs typeface="Trebuchet MS"/>
              </a:rPr>
              <a:t> </a:t>
            </a:r>
            <a:r>
              <a:rPr sz="2000" b="0" i="1" dirty="0">
                <a:solidFill>
                  <a:srgbClr val="0D0D0D"/>
                </a:solidFill>
                <a:latin typeface="Trebuchet MS"/>
                <a:cs typeface="Trebuchet MS"/>
              </a:rPr>
              <a:t>the</a:t>
            </a:r>
            <a:r>
              <a:rPr sz="2000" b="0" i="1" spc="-15" dirty="0">
                <a:solidFill>
                  <a:srgbClr val="0D0D0D"/>
                </a:solidFill>
                <a:latin typeface="Trebuchet MS"/>
                <a:cs typeface="Trebuchet MS"/>
              </a:rPr>
              <a:t> </a:t>
            </a:r>
            <a:r>
              <a:rPr sz="2000" b="0" i="1" dirty="0">
                <a:solidFill>
                  <a:srgbClr val="0D0D0D"/>
                </a:solidFill>
                <a:latin typeface="Trebuchet MS"/>
                <a:cs typeface="Trebuchet MS"/>
              </a:rPr>
              <a:t>right</a:t>
            </a:r>
            <a:r>
              <a:rPr sz="2000" b="0" i="1" spc="-15" dirty="0">
                <a:solidFill>
                  <a:srgbClr val="0D0D0D"/>
                </a:solidFill>
                <a:latin typeface="Trebuchet MS"/>
                <a:cs typeface="Trebuchet MS"/>
              </a:rPr>
              <a:t> </a:t>
            </a:r>
            <a:r>
              <a:rPr sz="2000" b="0" i="1" dirty="0">
                <a:solidFill>
                  <a:srgbClr val="0D0D0D"/>
                </a:solidFill>
                <a:latin typeface="Trebuchet MS"/>
                <a:cs typeface="Trebuchet MS"/>
              </a:rPr>
              <a:t>team</a:t>
            </a:r>
            <a:r>
              <a:rPr sz="2000" b="0" i="1" spc="-10" dirty="0">
                <a:solidFill>
                  <a:srgbClr val="0D0D0D"/>
                </a:solidFill>
                <a:latin typeface="Trebuchet MS"/>
                <a:cs typeface="Trebuchet MS"/>
              </a:rPr>
              <a:t> </a:t>
            </a:r>
            <a:r>
              <a:rPr sz="2000" b="0" i="1" dirty="0">
                <a:solidFill>
                  <a:srgbClr val="0D0D0D"/>
                </a:solidFill>
                <a:latin typeface="Trebuchet MS"/>
                <a:cs typeface="Trebuchet MS"/>
              </a:rPr>
              <a:t>that</a:t>
            </a:r>
            <a:r>
              <a:rPr sz="2000" b="0" i="1" spc="-35" dirty="0">
                <a:solidFill>
                  <a:srgbClr val="0D0D0D"/>
                </a:solidFill>
                <a:latin typeface="Trebuchet MS"/>
                <a:cs typeface="Trebuchet MS"/>
              </a:rPr>
              <a:t> </a:t>
            </a:r>
            <a:r>
              <a:rPr sz="2000" b="0" i="1" dirty="0">
                <a:solidFill>
                  <a:srgbClr val="0D0D0D"/>
                </a:solidFill>
                <a:latin typeface="Trebuchet MS"/>
                <a:cs typeface="Trebuchet MS"/>
              </a:rPr>
              <a:t>makes</a:t>
            </a:r>
            <a:r>
              <a:rPr sz="2000" b="0" i="1" spc="-15" dirty="0">
                <a:solidFill>
                  <a:srgbClr val="0D0D0D"/>
                </a:solidFill>
                <a:latin typeface="Trebuchet MS"/>
                <a:cs typeface="Trebuchet MS"/>
              </a:rPr>
              <a:t> </a:t>
            </a:r>
            <a:r>
              <a:rPr sz="2000" b="0" i="1" dirty="0">
                <a:solidFill>
                  <a:srgbClr val="0D0D0D"/>
                </a:solidFill>
                <a:latin typeface="Trebuchet MS"/>
                <a:cs typeface="Trebuchet MS"/>
              </a:rPr>
              <a:t>the</a:t>
            </a:r>
            <a:r>
              <a:rPr sz="2000" b="0" i="1" spc="-15" dirty="0">
                <a:solidFill>
                  <a:srgbClr val="0D0D0D"/>
                </a:solidFill>
                <a:latin typeface="Trebuchet MS"/>
                <a:cs typeface="Trebuchet MS"/>
              </a:rPr>
              <a:t> </a:t>
            </a:r>
            <a:r>
              <a:rPr sz="2000" b="0" i="1" spc="-5" dirty="0">
                <a:solidFill>
                  <a:srgbClr val="0D0D0D"/>
                </a:solidFill>
                <a:latin typeface="Trebuchet MS"/>
                <a:cs typeface="Trebuchet MS"/>
              </a:rPr>
              <a:t>win.</a:t>
            </a:r>
            <a:endParaRPr sz="2000">
              <a:latin typeface="Trebuchet MS"/>
              <a:cs typeface="Trebuchet MS"/>
            </a:endParaRPr>
          </a:p>
        </p:txBody>
      </p:sp>
      <p:graphicFrame>
        <p:nvGraphicFramePr>
          <p:cNvPr id="3" name="object 3"/>
          <p:cNvGraphicFramePr>
            <a:graphicFrameLocks noGrp="1"/>
          </p:cNvGraphicFramePr>
          <p:nvPr>
            <p:extLst>
              <p:ext uri="{D42A27DB-BD31-4B8C-83A1-F6EECF244321}">
                <p14:modId xmlns:p14="http://schemas.microsoft.com/office/powerpoint/2010/main" val="2267368588"/>
              </p:ext>
            </p:extLst>
          </p:nvPr>
        </p:nvGraphicFramePr>
        <p:xfrm>
          <a:off x="456247" y="1191877"/>
          <a:ext cx="8231505" cy="5118746"/>
        </p:xfrm>
        <a:graphic>
          <a:graphicData uri="http://schemas.openxmlformats.org/drawingml/2006/table">
            <a:tbl>
              <a:tblPr firstRow="1" bandRow="1">
                <a:tableStyleId>{2D5ABB26-0587-4C30-8999-92F81FD0307C}</a:tableStyleId>
              </a:tblPr>
              <a:tblGrid>
                <a:gridCol w="1887855">
                  <a:extLst>
                    <a:ext uri="{9D8B030D-6E8A-4147-A177-3AD203B41FA5}">
                      <a16:colId xmlns:a16="http://schemas.microsoft.com/office/drawing/2014/main" val="20000"/>
                    </a:ext>
                  </a:extLst>
                </a:gridCol>
                <a:gridCol w="6343650">
                  <a:extLst>
                    <a:ext uri="{9D8B030D-6E8A-4147-A177-3AD203B41FA5}">
                      <a16:colId xmlns:a16="http://schemas.microsoft.com/office/drawing/2014/main" val="20001"/>
                    </a:ext>
                  </a:extLst>
                </a:gridCol>
              </a:tblGrid>
              <a:tr h="2099426">
                <a:tc>
                  <a:txBody>
                    <a:bodyPr/>
                    <a:lstStyle/>
                    <a:p>
                      <a:pPr marL="127000">
                        <a:lnSpc>
                          <a:spcPts val="1710"/>
                        </a:lnSpc>
                      </a:pPr>
                      <a:r>
                        <a:rPr sz="1500" b="1" spc="-5" dirty="0">
                          <a:solidFill>
                            <a:srgbClr val="0D0D0D"/>
                          </a:solidFill>
                          <a:latin typeface="Trebuchet MS"/>
                          <a:cs typeface="Trebuchet MS"/>
                        </a:rPr>
                        <a:t>Nilesh</a:t>
                      </a:r>
                      <a:r>
                        <a:rPr sz="1500" b="1" spc="-55" dirty="0">
                          <a:solidFill>
                            <a:srgbClr val="0D0D0D"/>
                          </a:solidFill>
                          <a:latin typeface="Trebuchet MS"/>
                          <a:cs typeface="Trebuchet MS"/>
                        </a:rPr>
                        <a:t> </a:t>
                      </a:r>
                      <a:r>
                        <a:rPr sz="1500" b="1" dirty="0">
                          <a:solidFill>
                            <a:srgbClr val="0D0D0D"/>
                          </a:solidFill>
                          <a:latin typeface="Trebuchet MS"/>
                          <a:cs typeface="Trebuchet MS"/>
                        </a:rPr>
                        <a:t>Doshi:</a:t>
                      </a:r>
                      <a:endParaRPr sz="1500">
                        <a:latin typeface="Trebuchet MS"/>
                        <a:cs typeface="Trebuchet MS"/>
                      </a:endParaRPr>
                    </a:p>
                  </a:txBody>
                  <a:tcPr marL="0" marR="0" marT="0" marB="0"/>
                </a:tc>
                <a:tc>
                  <a:txBody>
                    <a:bodyPr/>
                    <a:lstStyle/>
                    <a:p>
                      <a:pPr marL="102235">
                        <a:lnSpc>
                          <a:spcPts val="1710"/>
                        </a:lnSpc>
                      </a:pPr>
                      <a:r>
                        <a:rPr sz="1500" spc="-5" dirty="0">
                          <a:solidFill>
                            <a:srgbClr val="0D0D0D"/>
                          </a:solidFill>
                          <a:latin typeface="Trebuchet MS"/>
                          <a:cs typeface="Trebuchet MS"/>
                        </a:rPr>
                        <a:t>CEO</a:t>
                      </a:r>
                      <a:r>
                        <a:rPr sz="1500" spc="-10" dirty="0">
                          <a:solidFill>
                            <a:srgbClr val="0D0D0D"/>
                          </a:solidFill>
                          <a:latin typeface="Trebuchet MS"/>
                          <a:cs typeface="Trebuchet MS"/>
                        </a:rPr>
                        <a:t> </a:t>
                      </a:r>
                      <a:r>
                        <a:rPr sz="1500" dirty="0">
                          <a:solidFill>
                            <a:srgbClr val="0D0D0D"/>
                          </a:solidFill>
                          <a:latin typeface="Trebuchet MS"/>
                          <a:cs typeface="Trebuchet MS"/>
                        </a:rPr>
                        <a:t>&amp;</a:t>
                      </a:r>
                      <a:r>
                        <a:rPr sz="1500" spc="-10" dirty="0">
                          <a:solidFill>
                            <a:srgbClr val="0D0D0D"/>
                          </a:solidFill>
                          <a:latin typeface="Trebuchet MS"/>
                          <a:cs typeface="Trebuchet MS"/>
                        </a:rPr>
                        <a:t> </a:t>
                      </a:r>
                      <a:r>
                        <a:rPr sz="1500" spc="-5" dirty="0">
                          <a:solidFill>
                            <a:srgbClr val="0D0D0D"/>
                          </a:solidFill>
                          <a:latin typeface="Trebuchet MS"/>
                          <a:cs typeface="Trebuchet MS"/>
                        </a:rPr>
                        <a:t>Managing</a:t>
                      </a:r>
                      <a:r>
                        <a:rPr sz="1500" spc="-30" dirty="0">
                          <a:solidFill>
                            <a:srgbClr val="0D0D0D"/>
                          </a:solidFill>
                          <a:latin typeface="Trebuchet MS"/>
                          <a:cs typeface="Trebuchet MS"/>
                        </a:rPr>
                        <a:t> </a:t>
                      </a:r>
                      <a:r>
                        <a:rPr sz="1500" spc="-15" dirty="0">
                          <a:solidFill>
                            <a:srgbClr val="0D0D0D"/>
                          </a:solidFill>
                          <a:latin typeface="Trebuchet MS"/>
                          <a:cs typeface="Trebuchet MS"/>
                        </a:rPr>
                        <a:t>Partner</a:t>
                      </a:r>
                      <a:endParaRPr sz="1500">
                        <a:latin typeface="Trebuchet MS"/>
                        <a:cs typeface="Trebuchet MS"/>
                      </a:endParaRPr>
                    </a:p>
                    <a:p>
                      <a:pPr>
                        <a:lnSpc>
                          <a:spcPct val="100000"/>
                        </a:lnSpc>
                        <a:spcBef>
                          <a:spcPts val="15"/>
                        </a:spcBef>
                      </a:pPr>
                      <a:endParaRPr sz="1550">
                        <a:latin typeface="Times New Roman"/>
                        <a:cs typeface="Times New Roman"/>
                      </a:endParaRPr>
                    </a:p>
                    <a:p>
                      <a:pPr marL="102235">
                        <a:lnSpc>
                          <a:spcPct val="100000"/>
                        </a:lnSpc>
                      </a:pPr>
                      <a:r>
                        <a:rPr sz="1500" spc="-30" dirty="0">
                          <a:solidFill>
                            <a:srgbClr val="0D0D0D"/>
                          </a:solidFill>
                          <a:latin typeface="Trebuchet MS"/>
                          <a:cs typeface="Trebuchet MS"/>
                        </a:rPr>
                        <a:t>B.Tech.</a:t>
                      </a:r>
                      <a:r>
                        <a:rPr sz="1500" spc="-15" dirty="0">
                          <a:solidFill>
                            <a:srgbClr val="0D0D0D"/>
                          </a:solidFill>
                          <a:latin typeface="Trebuchet MS"/>
                          <a:cs typeface="Trebuchet MS"/>
                        </a:rPr>
                        <a:t> </a:t>
                      </a:r>
                      <a:r>
                        <a:rPr sz="1500" spc="-5" dirty="0">
                          <a:solidFill>
                            <a:srgbClr val="0D0D0D"/>
                          </a:solidFill>
                          <a:latin typeface="Trebuchet MS"/>
                          <a:cs typeface="Trebuchet MS"/>
                        </a:rPr>
                        <a:t>Chemical</a:t>
                      </a:r>
                      <a:r>
                        <a:rPr sz="1500" spc="-25" dirty="0">
                          <a:solidFill>
                            <a:srgbClr val="0D0D0D"/>
                          </a:solidFill>
                          <a:latin typeface="Trebuchet MS"/>
                          <a:cs typeface="Trebuchet MS"/>
                        </a:rPr>
                        <a:t> </a:t>
                      </a:r>
                      <a:r>
                        <a:rPr sz="1500" spc="-5" dirty="0">
                          <a:solidFill>
                            <a:srgbClr val="0D0D0D"/>
                          </a:solidFill>
                          <a:latin typeface="Trebuchet MS"/>
                          <a:cs typeface="Trebuchet MS"/>
                        </a:rPr>
                        <a:t>Engineering,</a:t>
                      </a:r>
                      <a:r>
                        <a:rPr sz="1500" spc="-15" dirty="0">
                          <a:solidFill>
                            <a:srgbClr val="0D0D0D"/>
                          </a:solidFill>
                          <a:latin typeface="Trebuchet MS"/>
                          <a:cs typeface="Trebuchet MS"/>
                        </a:rPr>
                        <a:t> </a:t>
                      </a:r>
                      <a:r>
                        <a:rPr sz="1500" dirty="0">
                          <a:solidFill>
                            <a:srgbClr val="0D0D0D"/>
                          </a:solidFill>
                          <a:latin typeface="Trebuchet MS"/>
                          <a:cs typeface="Trebuchet MS"/>
                        </a:rPr>
                        <a:t>IIT</a:t>
                      </a:r>
                      <a:r>
                        <a:rPr sz="1500" spc="-45" dirty="0">
                          <a:solidFill>
                            <a:srgbClr val="0D0D0D"/>
                          </a:solidFill>
                          <a:latin typeface="Trebuchet MS"/>
                          <a:cs typeface="Trebuchet MS"/>
                        </a:rPr>
                        <a:t> </a:t>
                      </a:r>
                      <a:r>
                        <a:rPr sz="1500" dirty="0">
                          <a:solidFill>
                            <a:srgbClr val="0D0D0D"/>
                          </a:solidFill>
                          <a:latin typeface="Trebuchet MS"/>
                          <a:cs typeface="Trebuchet MS"/>
                        </a:rPr>
                        <a:t>Bombay</a:t>
                      </a:r>
                      <a:endParaRPr sz="1500">
                        <a:latin typeface="Trebuchet MS"/>
                        <a:cs typeface="Trebuchet MS"/>
                      </a:endParaRPr>
                    </a:p>
                    <a:p>
                      <a:pPr marL="102235">
                        <a:lnSpc>
                          <a:spcPct val="100000"/>
                        </a:lnSpc>
                      </a:pPr>
                      <a:r>
                        <a:rPr sz="1500" dirty="0">
                          <a:solidFill>
                            <a:srgbClr val="0D0D0D"/>
                          </a:solidFill>
                          <a:latin typeface="Trebuchet MS"/>
                          <a:cs typeface="Trebuchet MS"/>
                        </a:rPr>
                        <a:t>30+</a:t>
                      </a:r>
                      <a:r>
                        <a:rPr sz="1500" spc="-15" dirty="0">
                          <a:solidFill>
                            <a:srgbClr val="0D0D0D"/>
                          </a:solidFill>
                          <a:latin typeface="Trebuchet MS"/>
                          <a:cs typeface="Trebuchet MS"/>
                        </a:rPr>
                        <a:t> </a:t>
                      </a:r>
                      <a:r>
                        <a:rPr sz="1500" spc="-5" dirty="0">
                          <a:solidFill>
                            <a:srgbClr val="0D0D0D"/>
                          </a:solidFill>
                          <a:latin typeface="Trebuchet MS"/>
                          <a:cs typeface="Trebuchet MS"/>
                        </a:rPr>
                        <a:t>years</a:t>
                      </a:r>
                      <a:r>
                        <a:rPr sz="1500" spc="5" dirty="0">
                          <a:solidFill>
                            <a:srgbClr val="0D0D0D"/>
                          </a:solidFill>
                          <a:latin typeface="Trebuchet MS"/>
                          <a:cs typeface="Trebuchet MS"/>
                        </a:rPr>
                        <a:t> </a:t>
                      </a:r>
                      <a:r>
                        <a:rPr sz="1500" spc="-5" dirty="0">
                          <a:solidFill>
                            <a:srgbClr val="0D0D0D"/>
                          </a:solidFill>
                          <a:latin typeface="Trebuchet MS"/>
                          <a:cs typeface="Trebuchet MS"/>
                        </a:rPr>
                        <a:t>of</a:t>
                      </a:r>
                      <a:r>
                        <a:rPr sz="1500" spc="-15" dirty="0">
                          <a:solidFill>
                            <a:srgbClr val="0D0D0D"/>
                          </a:solidFill>
                          <a:latin typeface="Trebuchet MS"/>
                          <a:cs typeface="Trebuchet MS"/>
                        </a:rPr>
                        <a:t> </a:t>
                      </a:r>
                      <a:r>
                        <a:rPr sz="1500" spc="-5" dirty="0">
                          <a:solidFill>
                            <a:srgbClr val="0D0D0D"/>
                          </a:solidFill>
                          <a:latin typeface="Trebuchet MS"/>
                          <a:cs typeface="Trebuchet MS"/>
                        </a:rPr>
                        <a:t>industry</a:t>
                      </a:r>
                      <a:r>
                        <a:rPr sz="1500" spc="5" dirty="0">
                          <a:solidFill>
                            <a:srgbClr val="0D0D0D"/>
                          </a:solidFill>
                          <a:latin typeface="Trebuchet MS"/>
                          <a:cs typeface="Trebuchet MS"/>
                        </a:rPr>
                        <a:t> </a:t>
                      </a:r>
                      <a:r>
                        <a:rPr sz="1500" spc="-5" dirty="0">
                          <a:solidFill>
                            <a:srgbClr val="0D0D0D"/>
                          </a:solidFill>
                          <a:latin typeface="Trebuchet MS"/>
                          <a:cs typeface="Trebuchet MS"/>
                        </a:rPr>
                        <a:t>and</a:t>
                      </a:r>
                      <a:r>
                        <a:rPr sz="1500" spc="10" dirty="0">
                          <a:solidFill>
                            <a:srgbClr val="0D0D0D"/>
                          </a:solidFill>
                          <a:latin typeface="Trebuchet MS"/>
                          <a:cs typeface="Trebuchet MS"/>
                        </a:rPr>
                        <a:t> </a:t>
                      </a:r>
                      <a:r>
                        <a:rPr sz="1500" spc="-5" dirty="0">
                          <a:solidFill>
                            <a:srgbClr val="0D0D0D"/>
                          </a:solidFill>
                          <a:latin typeface="Trebuchet MS"/>
                          <a:cs typeface="Trebuchet MS"/>
                        </a:rPr>
                        <a:t>equity</a:t>
                      </a:r>
                      <a:r>
                        <a:rPr sz="1500" dirty="0">
                          <a:solidFill>
                            <a:srgbClr val="0D0D0D"/>
                          </a:solidFill>
                          <a:latin typeface="Trebuchet MS"/>
                          <a:cs typeface="Trebuchet MS"/>
                        </a:rPr>
                        <a:t> </a:t>
                      </a:r>
                      <a:r>
                        <a:rPr sz="1500" spc="-5" dirty="0">
                          <a:solidFill>
                            <a:srgbClr val="0D0D0D"/>
                          </a:solidFill>
                          <a:latin typeface="Trebuchet MS"/>
                          <a:cs typeface="Trebuchet MS"/>
                        </a:rPr>
                        <a:t>market</a:t>
                      </a:r>
                      <a:r>
                        <a:rPr sz="1500" dirty="0">
                          <a:solidFill>
                            <a:srgbClr val="0D0D0D"/>
                          </a:solidFill>
                          <a:latin typeface="Trebuchet MS"/>
                          <a:cs typeface="Trebuchet MS"/>
                        </a:rPr>
                        <a:t> </a:t>
                      </a:r>
                      <a:r>
                        <a:rPr sz="1500" spc="-5" dirty="0">
                          <a:solidFill>
                            <a:srgbClr val="0D0D0D"/>
                          </a:solidFill>
                          <a:latin typeface="Trebuchet MS"/>
                          <a:cs typeface="Trebuchet MS"/>
                        </a:rPr>
                        <a:t>experience</a:t>
                      </a:r>
                      <a:endParaRPr sz="1500">
                        <a:latin typeface="Trebuchet MS"/>
                        <a:cs typeface="Trebuchet MS"/>
                      </a:endParaRPr>
                    </a:p>
                    <a:p>
                      <a:pPr marL="102235">
                        <a:lnSpc>
                          <a:spcPct val="100000"/>
                        </a:lnSpc>
                      </a:pPr>
                      <a:r>
                        <a:rPr sz="1500" spc="-15" dirty="0">
                          <a:solidFill>
                            <a:srgbClr val="0D0D0D"/>
                          </a:solidFill>
                          <a:latin typeface="Trebuchet MS"/>
                          <a:cs typeface="Trebuchet MS"/>
                        </a:rPr>
                        <a:t>Worked</a:t>
                      </a:r>
                      <a:r>
                        <a:rPr sz="1500" spc="105" dirty="0">
                          <a:solidFill>
                            <a:srgbClr val="0D0D0D"/>
                          </a:solidFill>
                          <a:latin typeface="Trebuchet MS"/>
                          <a:cs typeface="Trebuchet MS"/>
                        </a:rPr>
                        <a:t> </a:t>
                      </a:r>
                      <a:r>
                        <a:rPr sz="1500" spc="-5" dirty="0">
                          <a:solidFill>
                            <a:srgbClr val="0D0D0D"/>
                          </a:solidFill>
                          <a:latin typeface="Trebuchet MS"/>
                          <a:cs typeface="Trebuchet MS"/>
                        </a:rPr>
                        <a:t>with</a:t>
                      </a:r>
                      <a:r>
                        <a:rPr sz="1500" spc="120" dirty="0">
                          <a:solidFill>
                            <a:srgbClr val="0D0D0D"/>
                          </a:solidFill>
                          <a:latin typeface="Trebuchet MS"/>
                          <a:cs typeface="Trebuchet MS"/>
                        </a:rPr>
                        <a:t> </a:t>
                      </a:r>
                      <a:r>
                        <a:rPr sz="1500" spc="-5" dirty="0">
                          <a:solidFill>
                            <a:srgbClr val="0D0D0D"/>
                          </a:solidFill>
                          <a:latin typeface="Trebuchet MS"/>
                          <a:cs typeface="Trebuchet MS"/>
                        </a:rPr>
                        <a:t>prestigious</a:t>
                      </a:r>
                      <a:r>
                        <a:rPr sz="1500" spc="120" dirty="0">
                          <a:solidFill>
                            <a:srgbClr val="0D0D0D"/>
                          </a:solidFill>
                          <a:latin typeface="Trebuchet MS"/>
                          <a:cs typeface="Trebuchet MS"/>
                        </a:rPr>
                        <a:t> </a:t>
                      </a:r>
                      <a:r>
                        <a:rPr sz="1500" spc="-5" dirty="0">
                          <a:solidFill>
                            <a:srgbClr val="0D0D0D"/>
                          </a:solidFill>
                          <a:latin typeface="Trebuchet MS"/>
                          <a:cs typeface="Trebuchet MS"/>
                        </a:rPr>
                        <a:t>institutions</a:t>
                      </a:r>
                      <a:r>
                        <a:rPr sz="1500" spc="130" dirty="0">
                          <a:solidFill>
                            <a:srgbClr val="0D0D0D"/>
                          </a:solidFill>
                          <a:latin typeface="Trebuchet MS"/>
                          <a:cs typeface="Trebuchet MS"/>
                        </a:rPr>
                        <a:t> </a:t>
                      </a:r>
                      <a:r>
                        <a:rPr sz="1500" spc="-10" dirty="0">
                          <a:solidFill>
                            <a:srgbClr val="0D0D0D"/>
                          </a:solidFill>
                          <a:latin typeface="Trebuchet MS"/>
                          <a:cs typeface="Trebuchet MS"/>
                        </a:rPr>
                        <a:t>like</a:t>
                      </a:r>
                      <a:r>
                        <a:rPr sz="1500" spc="110" dirty="0">
                          <a:solidFill>
                            <a:srgbClr val="0D0D0D"/>
                          </a:solidFill>
                          <a:latin typeface="Trebuchet MS"/>
                          <a:cs typeface="Trebuchet MS"/>
                        </a:rPr>
                        <a:t> </a:t>
                      </a:r>
                      <a:r>
                        <a:rPr sz="1500" spc="-15" dirty="0">
                          <a:solidFill>
                            <a:srgbClr val="0D0D0D"/>
                          </a:solidFill>
                          <a:latin typeface="Trebuchet MS"/>
                          <a:cs typeface="Trebuchet MS"/>
                        </a:rPr>
                        <a:t>Pidilite,</a:t>
                      </a:r>
                      <a:r>
                        <a:rPr sz="1500" spc="110" dirty="0">
                          <a:solidFill>
                            <a:srgbClr val="0D0D0D"/>
                          </a:solidFill>
                          <a:latin typeface="Trebuchet MS"/>
                          <a:cs typeface="Trebuchet MS"/>
                        </a:rPr>
                        <a:t> </a:t>
                      </a:r>
                      <a:r>
                        <a:rPr sz="1500" spc="-40" dirty="0">
                          <a:solidFill>
                            <a:srgbClr val="0D0D0D"/>
                          </a:solidFill>
                          <a:latin typeface="Trebuchet MS"/>
                          <a:cs typeface="Trebuchet MS"/>
                        </a:rPr>
                        <a:t>Praxair,</a:t>
                      </a:r>
                      <a:r>
                        <a:rPr sz="1500" spc="114" dirty="0">
                          <a:solidFill>
                            <a:srgbClr val="0D0D0D"/>
                          </a:solidFill>
                          <a:latin typeface="Trebuchet MS"/>
                          <a:cs typeface="Trebuchet MS"/>
                        </a:rPr>
                        <a:t> </a:t>
                      </a:r>
                      <a:r>
                        <a:rPr sz="1500" spc="-5" dirty="0">
                          <a:solidFill>
                            <a:srgbClr val="0D0D0D"/>
                          </a:solidFill>
                          <a:latin typeface="Trebuchet MS"/>
                          <a:cs typeface="Trebuchet MS"/>
                        </a:rPr>
                        <a:t>Floatglass</a:t>
                      </a:r>
                      <a:r>
                        <a:rPr sz="1500" spc="110" dirty="0">
                          <a:solidFill>
                            <a:srgbClr val="0D0D0D"/>
                          </a:solidFill>
                          <a:latin typeface="Trebuchet MS"/>
                          <a:cs typeface="Trebuchet MS"/>
                        </a:rPr>
                        <a:t> </a:t>
                      </a:r>
                      <a:r>
                        <a:rPr sz="1500" spc="-10" dirty="0">
                          <a:solidFill>
                            <a:srgbClr val="0D0D0D"/>
                          </a:solidFill>
                          <a:latin typeface="Trebuchet MS"/>
                          <a:cs typeface="Trebuchet MS"/>
                        </a:rPr>
                        <a:t>(I)</a:t>
                      </a:r>
                      <a:endParaRPr sz="1500">
                        <a:latin typeface="Trebuchet MS"/>
                        <a:cs typeface="Trebuchet MS"/>
                      </a:endParaRPr>
                    </a:p>
                    <a:p>
                      <a:pPr marL="102235">
                        <a:lnSpc>
                          <a:spcPct val="100000"/>
                        </a:lnSpc>
                        <a:spcBef>
                          <a:spcPts val="5"/>
                        </a:spcBef>
                      </a:pPr>
                      <a:r>
                        <a:rPr sz="1500" spc="-5" dirty="0">
                          <a:solidFill>
                            <a:srgbClr val="0D0D0D"/>
                          </a:solidFill>
                          <a:latin typeface="Trebuchet MS"/>
                          <a:cs typeface="Trebuchet MS"/>
                        </a:rPr>
                        <a:t>and</a:t>
                      </a:r>
                      <a:r>
                        <a:rPr sz="1500" spc="5" dirty="0">
                          <a:solidFill>
                            <a:srgbClr val="0D0D0D"/>
                          </a:solidFill>
                          <a:latin typeface="Trebuchet MS"/>
                          <a:cs typeface="Trebuchet MS"/>
                        </a:rPr>
                        <a:t> </a:t>
                      </a:r>
                      <a:r>
                        <a:rPr sz="1500" spc="-5" dirty="0">
                          <a:solidFill>
                            <a:srgbClr val="0D0D0D"/>
                          </a:solidFill>
                          <a:latin typeface="Trebuchet MS"/>
                          <a:cs typeface="Trebuchet MS"/>
                        </a:rPr>
                        <a:t>Edelweiss</a:t>
                      </a:r>
                      <a:r>
                        <a:rPr sz="1500" spc="-25" dirty="0">
                          <a:solidFill>
                            <a:srgbClr val="0D0D0D"/>
                          </a:solidFill>
                          <a:latin typeface="Trebuchet MS"/>
                          <a:cs typeface="Trebuchet MS"/>
                        </a:rPr>
                        <a:t> </a:t>
                      </a:r>
                      <a:r>
                        <a:rPr sz="1500" spc="-5" dirty="0">
                          <a:solidFill>
                            <a:srgbClr val="0D0D0D"/>
                          </a:solidFill>
                          <a:latin typeface="Trebuchet MS"/>
                          <a:cs typeface="Trebuchet MS"/>
                        </a:rPr>
                        <a:t>Financial</a:t>
                      </a:r>
                      <a:r>
                        <a:rPr sz="1500" spc="-25" dirty="0">
                          <a:solidFill>
                            <a:srgbClr val="0D0D0D"/>
                          </a:solidFill>
                          <a:latin typeface="Trebuchet MS"/>
                          <a:cs typeface="Trebuchet MS"/>
                        </a:rPr>
                        <a:t> </a:t>
                      </a:r>
                      <a:r>
                        <a:rPr sz="1500" spc="-5" dirty="0">
                          <a:solidFill>
                            <a:srgbClr val="0D0D0D"/>
                          </a:solidFill>
                          <a:latin typeface="Trebuchet MS"/>
                          <a:cs typeface="Trebuchet MS"/>
                        </a:rPr>
                        <a:t>Services.</a:t>
                      </a:r>
                      <a:endParaRPr sz="1500">
                        <a:latin typeface="Trebuchet MS"/>
                        <a:cs typeface="Trebuchet MS"/>
                      </a:endParaRPr>
                    </a:p>
                    <a:p>
                      <a:pPr marL="102235" marR="120014">
                        <a:lnSpc>
                          <a:spcPct val="100000"/>
                        </a:lnSpc>
                      </a:pPr>
                      <a:r>
                        <a:rPr sz="1500" b="1" spc="-5" dirty="0">
                          <a:solidFill>
                            <a:srgbClr val="0D0D0D"/>
                          </a:solidFill>
                          <a:latin typeface="Trebuchet MS"/>
                          <a:cs typeface="Trebuchet MS"/>
                        </a:rPr>
                        <a:t>Distinguished</a:t>
                      </a:r>
                      <a:r>
                        <a:rPr sz="1500" b="1" dirty="0">
                          <a:solidFill>
                            <a:srgbClr val="0D0D0D"/>
                          </a:solidFill>
                          <a:latin typeface="Trebuchet MS"/>
                          <a:cs typeface="Trebuchet MS"/>
                        </a:rPr>
                        <a:t> </a:t>
                      </a:r>
                      <a:r>
                        <a:rPr sz="1500" b="1" spc="-10" dirty="0">
                          <a:solidFill>
                            <a:srgbClr val="0D0D0D"/>
                          </a:solidFill>
                          <a:latin typeface="Trebuchet MS"/>
                          <a:cs typeface="Trebuchet MS"/>
                        </a:rPr>
                        <a:t>track</a:t>
                      </a:r>
                      <a:r>
                        <a:rPr sz="1500" b="1" spc="-5" dirty="0">
                          <a:solidFill>
                            <a:srgbClr val="0D0D0D"/>
                          </a:solidFill>
                          <a:latin typeface="Trebuchet MS"/>
                          <a:cs typeface="Trebuchet MS"/>
                        </a:rPr>
                        <a:t> record</a:t>
                      </a:r>
                      <a:r>
                        <a:rPr sz="1500" b="1" dirty="0">
                          <a:solidFill>
                            <a:srgbClr val="0D0D0D"/>
                          </a:solidFill>
                          <a:latin typeface="Trebuchet MS"/>
                          <a:cs typeface="Trebuchet MS"/>
                        </a:rPr>
                        <a:t> </a:t>
                      </a:r>
                      <a:r>
                        <a:rPr sz="1500" b="1" spc="-5" dirty="0">
                          <a:solidFill>
                            <a:srgbClr val="0D0D0D"/>
                          </a:solidFill>
                          <a:latin typeface="Trebuchet MS"/>
                          <a:cs typeface="Trebuchet MS"/>
                        </a:rPr>
                        <a:t>of</a:t>
                      </a:r>
                      <a:r>
                        <a:rPr sz="1500" b="1" dirty="0">
                          <a:solidFill>
                            <a:srgbClr val="0D0D0D"/>
                          </a:solidFill>
                          <a:latin typeface="Trebuchet MS"/>
                          <a:cs typeface="Trebuchet MS"/>
                        </a:rPr>
                        <a:t> </a:t>
                      </a:r>
                      <a:r>
                        <a:rPr sz="1500" b="1" spc="-5" dirty="0">
                          <a:solidFill>
                            <a:srgbClr val="0D0D0D"/>
                          </a:solidFill>
                          <a:latin typeface="Trebuchet MS"/>
                          <a:cs typeface="Trebuchet MS"/>
                        </a:rPr>
                        <a:t>stock</a:t>
                      </a:r>
                      <a:r>
                        <a:rPr sz="1500" b="1" dirty="0">
                          <a:solidFill>
                            <a:srgbClr val="0D0D0D"/>
                          </a:solidFill>
                          <a:latin typeface="Trebuchet MS"/>
                          <a:cs typeface="Trebuchet MS"/>
                        </a:rPr>
                        <a:t> </a:t>
                      </a:r>
                      <a:r>
                        <a:rPr sz="1500" b="1" spc="-5" dirty="0">
                          <a:solidFill>
                            <a:srgbClr val="0D0D0D"/>
                          </a:solidFill>
                          <a:latin typeface="Trebuchet MS"/>
                          <a:cs typeface="Trebuchet MS"/>
                        </a:rPr>
                        <a:t>picking,</a:t>
                      </a:r>
                      <a:r>
                        <a:rPr sz="1500" b="1" dirty="0">
                          <a:solidFill>
                            <a:srgbClr val="0D0D0D"/>
                          </a:solidFill>
                          <a:latin typeface="Trebuchet MS"/>
                          <a:cs typeface="Trebuchet MS"/>
                        </a:rPr>
                        <a:t> with</a:t>
                      </a:r>
                      <a:r>
                        <a:rPr sz="1500" b="1" spc="5" dirty="0">
                          <a:solidFill>
                            <a:srgbClr val="0D0D0D"/>
                          </a:solidFill>
                          <a:latin typeface="Trebuchet MS"/>
                          <a:cs typeface="Trebuchet MS"/>
                        </a:rPr>
                        <a:t> </a:t>
                      </a:r>
                      <a:r>
                        <a:rPr sz="1500" b="1" spc="-5" dirty="0">
                          <a:solidFill>
                            <a:srgbClr val="0D0D0D"/>
                          </a:solidFill>
                          <a:latin typeface="Trebuchet MS"/>
                          <a:cs typeface="Trebuchet MS"/>
                        </a:rPr>
                        <a:t>his</a:t>
                      </a:r>
                      <a:r>
                        <a:rPr sz="1500" b="1" spc="440" dirty="0">
                          <a:solidFill>
                            <a:srgbClr val="0D0D0D"/>
                          </a:solidFill>
                          <a:latin typeface="Trebuchet MS"/>
                          <a:cs typeface="Trebuchet MS"/>
                        </a:rPr>
                        <a:t> </a:t>
                      </a:r>
                      <a:r>
                        <a:rPr sz="1500" b="1" spc="-5" dirty="0">
                          <a:solidFill>
                            <a:srgbClr val="0D0D0D"/>
                          </a:solidFill>
                          <a:latin typeface="Trebuchet MS"/>
                          <a:cs typeface="Trebuchet MS"/>
                        </a:rPr>
                        <a:t>investment </a:t>
                      </a:r>
                      <a:r>
                        <a:rPr sz="1500" b="1" spc="-445" dirty="0">
                          <a:solidFill>
                            <a:srgbClr val="0D0D0D"/>
                          </a:solidFill>
                          <a:latin typeface="Trebuchet MS"/>
                          <a:cs typeface="Trebuchet MS"/>
                        </a:rPr>
                        <a:t> </a:t>
                      </a:r>
                      <a:r>
                        <a:rPr sz="1500" b="1" spc="-5" dirty="0">
                          <a:solidFill>
                            <a:srgbClr val="0D0D0D"/>
                          </a:solidFill>
                          <a:latin typeface="Trebuchet MS"/>
                          <a:cs typeface="Trebuchet MS"/>
                        </a:rPr>
                        <a:t>ideas</a:t>
                      </a:r>
                      <a:r>
                        <a:rPr sz="1500" b="1" spc="5" dirty="0">
                          <a:solidFill>
                            <a:srgbClr val="0D0D0D"/>
                          </a:solidFill>
                          <a:latin typeface="Trebuchet MS"/>
                          <a:cs typeface="Trebuchet MS"/>
                        </a:rPr>
                        <a:t> </a:t>
                      </a:r>
                      <a:r>
                        <a:rPr sz="1500" b="1" spc="-10" dirty="0">
                          <a:solidFill>
                            <a:srgbClr val="0D0D0D"/>
                          </a:solidFill>
                          <a:latin typeface="Trebuchet MS"/>
                          <a:cs typeface="Trebuchet MS"/>
                        </a:rPr>
                        <a:t>generating </a:t>
                      </a:r>
                      <a:r>
                        <a:rPr sz="1500" b="1" dirty="0">
                          <a:solidFill>
                            <a:srgbClr val="0D0D0D"/>
                          </a:solidFill>
                          <a:latin typeface="Trebuchet MS"/>
                          <a:cs typeface="Trebuchet MS"/>
                        </a:rPr>
                        <a:t>5 –</a:t>
                      </a:r>
                      <a:r>
                        <a:rPr sz="1500" b="1" spc="-10" dirty="0">
                          <a:solidFill>
                            <a:srgbClr val="0D0D0D"/>
                          </a:solidFill>
                          <a:latin typeface="Trebuchet MS"/>
                          <a:cs typeface="Trebuchet MS"/>
                        </a:rPr>
                        <a:t> </a:t>
                      </a:r>
                      <a:r>
                        <a:rPr sz="1500" b="1" spc="-5" dirty="0">
                          <a:solidFill>
                            <a:srgbClr val="0D0D0D"/>
                          </a:solidFill>
                          <a:latin typeface="Trebuchet MS"/>
                          <a:cs typeface="Trebuchet MS"/>
                        </a:rPr>
                        <a:t>10x</a:t>
                      </a:r>
                      <a:r>
                        <a:rPr sz="1500" b="1" spc="-10" dirty="0">
                          <a:solidFill>
                            <a:srgbClr val="0D0D0D"/>
                          </a:solidFill>
                          <a:latin typeface="Trebuchet MS"/>
                          <a:cs typeface="Trebuchet MS"/>
                        </a:rPr>
                        <a:t> </a:t>
                      </a:r>
                      <a:r>
                        <a:rPr sz="1500" b="1" dirty="0">
                          <a:solidFill>
                            <a:srgbClr val="0D0D0D"/>
                          </a:solidFill>
                          <a:latin typeface="Trebuchet MS"/>
                          <a:cs typeface="Trebuchet MS"/>
                        </a:rPr>
                        <a:t>returns.</a:t>
                      </a:r>
                      <a:endParaRPr sz="1500">
                        <a:latin typeface="Trebuchet MS"/>
                        <a:cs typeface="Trebuchet MS"/>
                      </a:endParaRPr>
                    </a:p>
                  </a:txBody>
                  <a:tcPr marL="0" marR="0" marT="0" marB="0"/>
                </a:tc>
                <a:extLst>
                  <a:ext uri="{0D108BD9-81ED-4DB2-BD59-A6C34878D82A}">
                    <a16:rowId xmlns:a16="http://schemas.microsoft.com/office/drawing/2014/main" val="10000"/>
                  </a:ext>
                </a:extLst>
              </a:tr>
              <a:tr h="3019320">
                <a:tc>
                  <a:txBody>
                    <a:bodyPr/>
                    <a:lstStyle/>
                    <a:p>
                      <a:pPr>
                        <a:lnSpc>
                          <a:spcPct val="100000"/>
                        </a:lnSpc>
                        <a:spcBef>
                          <a:spcPts val="30"/>
                        </a:spcBef>
                      </a:pPr>
                      <a:endParaRPr sz="1800">
                        <a:latin typeface="Times New Roman"/>
                        <a:cs typeface="Times New Roman"/>
                      </a:endParaRPr>
                    </a:p>
                    <a:p>
                      <a:pPr marL="127000">
                        <a:lnSpc>
                          <a:spcPct val="100000"/>
                        </a:lnSpc>
                        <a:spcBef>
                          <a:spcPts val="5"/>
                        </a:spcBef>
                      </a:pPr>
                      <a:r>
                        <a:rPr sz="1400" b="1" spc="-5" dirty="0">
                          <a:solidFill>
                            <a:srgbClr val="0D0D0D"/>
                          </a:solidFill>
                          <a:latin typeface="Trebuchet MS"/>
                          <a:cs typeface="Trebuchet MS"/>
                        </a:rPr>
                        <a:t>Abhishek</a:t>
                      </a:r>
                      <a:r>
                        <a:rPr sz="1400" b="1" spc="-65" dirty="0">
                          <a:solidFill>
                            <a:srgbClr val="0D0D0D"/>
                          </a:solidFill>
                          <a:latin typeface="Trebuchet MS"/>
                          <a:cs typeface="Trebuchet MS"/>
                        </a:rPr>
                        <a:t> </a:t>
                      </a:r>
                      <a:r>
                        <a:rPr sz="1400" b="1" dirty="0">
                          <a:solidFill>
                            <a:srgbClr val="0D0D0D"/>
                          </a:solidFill>
                          <a:latin typeface="Trebuchet MS"/>
                          <a:cs typeface="Trebuchet MS"/>
                        </a:rPr>
                        <a:t>Bhardwaj:</a:t>
                      </a:r>
                      <a:endParaRPr sz="1400">
                        <a:latin typeface="Trebuchet MS"/>
                        <a:cs typeface="Trebuchet MS"/>
                      </a:endParaRPr>
                    </a:p>
                  </a:txBody>
                  <a:tcPr marL="0" marR="0" marT="3810" marB="0"/>
                </a:tc>
                <a:tc>
                  <a:txBody>
                    <a:bodyPr/>
                    <a:lstStyle/>
                    <a:p>
                      <a:pPr marL="102235" marR="3114040">
                        <a:lnSpc>
                          <a:spcPct val="200100"/>
                        </a:lnSpc>
                        <a:spcBef>
                          <a:spcPts val="334"/>
                        </a:spcBef>
                      </a:pPr>
                      <a:r>
                        <a:rPr sz="1500" spc="-5" dirty="0">
                          <a:solidFill>
                            <a:srgbClr val="0D0D0D"/>
                          </a:solidFill>
                          <a:latin typeface="Trebuchet MS"/>
                          <a:cs typeface="Trebuchet MS"/>
                        </a:rPr>
                        <a:t>Managing </a:t>
                      </a:r>
                      <a:r>
                        <a:rPr sz="1500" spc="-15" dirty="0">
                          <a:solidFill>
                            <a:srgbClr val="0D0D0D"/>
                          </a:solidFill>
                          <a:latin typeface="Trebuchet MS"/>
                          <a:cs typeface="Trebuchet MS"/>
                        </a:rPr>
                        <a:t>Partner </a:t>
                      </a:r>
                      <a:r>
                        <a:rPr sz="1500" dirty="0">
                          <a:solidFill>
                            <a:srgbClr val="0D0D0D"/>
                          </a:solidFill>
                          <a:latin typeface="Trebuchet MS"/>
                          <a:cs typeface="Trebuchet MS"/>
                        </a:rPr>
                        <a:t>&amp; </a:t>
                      </a:r>
                      <a:r>
                        <a:rPr sz="1500" spc="-10" dirty="0">
                          <a:solidFill>
                            <a:srgbClr val="0D0D0D"/>
                          </a:solidFill>
                          <a:latin typeface="Trebuchet MS"/>
                          <a:cs typeface="Trebuchet MS"/>
                        </a:rPr>
                        <a:t>Principal </a:t>
                      </a:r>
                      <a:r>
                        <a:rPr sz="1500" spc="-5" dirty="0">
                          <a:solidFill>
                            <a:srgbClr val="0D0D0D"/>
                          </a:solidFill>
                          <a:latin typeface="Trebuchet MS"/>
                          <a:cs typeface="Trebuchet MS"/>
                        </a:rPr>
                        <a:t>Officer </a:t>
                      </a:r>
                      <a:r>
                        <a:rPr sz="1500" spc="-440" dirty="0">
                          <a:solidFill>
                            <a:srgbClr val="0D0D0D"/>
                          </a:solidFill>
                          <a:latin typeface="Trebuchet MS"/>
                          <a:cs typeface="Trebuchet MS"/>
                        </a:rPr>
                        <a:t> </a:t>
                      </a:r>
                      <a:r>
                        <a:rPr sz="1500" spc="-5" dirty="0">
                          <a:solidFill>
                            <a:srgbClr val="0D0D0D"/>
                          </a:solidFill>
                          <a:latin typeface="Trebuchet MS"/>
                          <a:cs typeface="Trebuchet MS"/>
                        </a:rPr>
                        <a:t>Chartered</a:t>
                      </a:r>
                      <a:r>
                        <a:rPr sz="1500" spc="-90" dirty="0">
                          <a:solidFill>
                            <a:srgbClr val="0D0D0D"/>
                          </a:solidFill>
                          <a:latin typeface="Trebuchet MS"/>
                          <a:cs typeface="Trebuchet MS"/>
                        </a:rPr>
                        <a:t> </a:t>
                      </a:r>
                      <a:r>
                        <a:rPr sz="1500" spc="-5" dirty="0">
                          <a:solidFill>
                            <a:srgbClr val="0D0D0D"/>
                          </a:solidFill>
                          <a:latin typeface="Trebuchet MS"/>
                          <a:cs typeface="Trebuchet MS"/>
                        </a:rPr>
                        <a:t>Accountant</a:t>
                      </a:r>
                      <a:endParaRPr lang="en-US" sz="1500" dirty="0">
                        <a:latin typeface="Trebuchet MS"/>
                        <a:cs typeface="Trebuchet MS"/>
                      </a:endParaRPr>
                    </a:p>
                    <a:p>
                      <a:pPr marL="102235">
                        <a:lnSpc>
                          <a:spcPct val="100000"/>
                        </a:lnSpc>
                      </a:pPr>
                      <a:r>
                        <a:rPr lang="en-US" sz="1500" dirty="0">
                          <a:solidFill>
                            <a:srgbClr val="0D0D0D"/>
                          </a:solidFill>
                          <a:latin typeface="Trebuchet MS"/>
                          <a:cs typeface="Trebuchet MS"/>
                        </a:rPr>
                        <a:t>20+</a:t>
                      </a:r>
                      <a:r>
                        <a:rPr lang="en-US" sz="1500" spc="-20" dirty="0">
                          <a:solidFill>
                            <a:srgbClr val="0D0D0D"/>
                          </a:solidFill>
                          <a:latin typeface="Trebuchet MS"/>
                          <a:cs typeface="Trebuchet MS"/>
                        </a:rPr>
                        <a:t> </a:t>
                      </a:r>
                      <a:r>
                        <a:rPr lang="en-US" sz="1500" spc="-5" dirty="0">
                          <a:solidFill>
                            <a:srgbClr val="0D0D0D"/>
                          </a:solidFill>
                          <a:latin typeface="Trebuchet MS"/>
                          <a:cs typeface="Trebuchet MS"/>
                        </a:rPr>
                        <a:t>years</a:t>
                      </a:r>
                      <a:r>
                        <a:rPr lang="en-US" sz="1500" dirty="0">
                          <a:solidFill>
                            <a:srgbClr val="0D0D0D"/>
                          </a:solidFill>
                          <a:latin typeface="Trebuchet MS"/>
                          <a:cs typeface="Trebuchet MS"/>
                        </a:rPr>
                        <a:t> </a:t>
                      </a:r>
                      <a:r>
                        <a:rPr lang="en-US" sz="1500" spc="-5" dirty="0">
                          <a:solidFill>
                            <a:srgbClr val="0D0D0D"/>
                          </a:solidFill>
                          <a:latin typeface="Trebuchet MS"/>
                          <a:cs typeface="Trebuchet MS"/>
                        </a:rPr>
                        <a:t>of</a:t>
                      </a:r>
                      <a:r>
                        <a:rPr lang="en-US" sz="1500" spc="-15" dirty="0">
                          <a:solidFill>
                            <a:srgbClr val="0D0D0D"/>
                          </a:solidFill>
                          <a:latin typeface="Trebuchet MS"/>
                          <a:cs typeface="Trebuchet MS"/>
                        </a:rPr>
                        <a:t> </a:t>
                      </a:r>
                      <a:r>
                        <a:rPr lang="en-US" sz="1500" spc="-5" dirty="0">
                          <a:solidFill>
                            <a:srgbClr val="0D0D0D"/>
                          </a:solidFill>
                          <a:latin typeface="Trebuchet MS"/>
                          <a:cs typeface="Trebuchet MS"/>
                        </a:rPr>
                        <a:t>equity</a:t>
                      </a:r>
                      <a:r>
                        <a:rPr lang="en-US" sz="1500" spc="-20" dirty="0">
                          <a:solidFill>
                            <a:srgbClr val="0D0D0D"/>
                          </a:solidFill>
                          <a:latin typeface="Trebuchet MS"/>
                          <a:cs typeface="Trebuchet MS"/>
                        </a:rPr>
                        <a:t> </a:t>
                      </a:r>
                      <a:r>
                        <a:rPr lang="en-US" sz="1500" spc="-5" dirty="0">
                          <a:solidFill>
                            <a:srgbClr val="0D0D0D"/>
                          </a:solidFill>
                          <a:latin typeface="Trebuchet MS"/>
                          <a:cs typeface="Trebuchet MS"/>
                        </a:rPr>
                        <a:t>market</a:t>
                      </a:r>
                      <a:r>
                        <a:rPr lang="en-US" sz="1500" spc="10" dirty="0">
                          <a:solidFill>
                            <a:srgbClr val="0D0D0D"/>
                          </a:solidFill>
                          <a:latin typeface="Trebuchet MS"/>
                          <a:cs typeface="Trebuchet MS"/>
                        </a:rPr>
                        <a:t> </a:t>
                      </a:r>
                      <a:r>
                        <a:rPr lang="en-US" sz="1500" spc="-5" dirty="0">
                          <a:solidFill>
                            <a:srgbClr val="0D0D0D"/>
                          </a:solidFill>
                          <a:latin typeface="Trebuchet MS"/>
                          <a:cs typeface="Trebuchet MS"/>
                        </a:rPr>
                        <a:t>experience</a:t>
                      </a:r>
                      <a:endParaRPr lang="en-US" sz="1500" dirty="0">
                        <a:latin typeface="Trebuchet MS"/>
                        <a:cs typeface="Trebuchet MS"/>
                      </a:endParaRPr>
                    </a:p>
                    <a:p>
                      <a:pPr marL="102235" marR="120650">
                        <a:lnSpc>
                          <a:spcPct val="100000"/>
                        </a:lnSpc>
                        <a:tabLst>
                          <a:tab pos="868680" algn="l"/>
                          <a:tab pos="1372870" algn="l"/>
                          <a:tab pos="2464435" algn="l"/>
                          <a:tab pos="2905125" algn="l"/>
                          <a:tab pos="3424554" algn="l"/>
                          <a:tab pos="4243070" algn="l"/>
                          <a:tab pos="5088890" algn="l"/>
                          <a:tab pos="5488305" algn="l"/>
                        </a:tabLst>
                      </a:pPr>
                      <a:r>
                        <a:rPr lang="en-US" sz="1500" spc="-70" dirty="0">
                          <a:solidFill>
                            <a:srgbClr val="0D0D0D"/>
                          </a:solidFill>
                          <a:latin typeface="Trebuchet MS"/>
                          <a:cs typeface="Trebuchet MS"/>
                        </a:rPr>
                        <a:t>W</a:t>
                      </a:r>
                      <a:r>
                        <a:rPr lang="en-US" sz="1500" dirty="0">
                          <a:solidFill>
                            <a:srgbClr val="0D0D0D"/>
                          </a:solidFill>
                          <a:latin typeface="Trebuchet MS"/>
                          <a:cs typeface="Trebuchet MS"/>
                        </a:rPr>
                        <a:t>orked	</a:t>
                      </a:r>
                      <a:r>
                        <a:rPr lang="en-US" sz="1500" spc="-15" dirty="0">
                          <a:solidFill>
                            <a:srgbClr val="0D0D0D"/>
                          </a:solidFill>
                          <a:latin typeface="Trebuchet MS"/>
                          <a:cs typeface="Trebuchet MS"/>
                        </a:rPr>
                        <a:t>w</a:t>
                      </a:r>
                      <a:r>
                        <a:rPr lang="en-US" sz="1500" spc="-5" dirty="0">
                          <a:solidFill>
                            <a:srgbClr val="0D0D0D"/>
                          </a:solidFill>
                          <a:latin typeface="Trebuchet MS"/>
                          <a:cs typeface="Trebuchet MS"/>
                        </a:rPr>
                        <a:t>i</a:t>
                      </a:r>
                      <a:r>
                        <a:rPr lang="en-US" sz="1500" spc="5" dirty="0">
                          <a:solidFill>
                            <a:srgbClr val="0D0D0D"/>
                          </a:solidFill>
                          <a:latin typeface="Trebuchet MS"/>
                          <a:cs typeface="Trebuchet MS"/>
                        </a:rPr>
                        <a:t>t</a:t>
                      </a:r>
                      <a:r>
                        <a:rPr lang="en-US" sz="1500" dirty="0">
                          <a:solidFill>
                            <a:srgbClr val="0D0D0D"/>
                          </a:solidFill>
                          <a:latin typeface="Trebuchet MS"/>
                          <a:cs typeface="Trebuchet MS"/>
                        </a:rPr>
                        <a:t>h	</a:t>
                      </a:r>
                      <a:r>
                        <a:rPr lang="en-US" sz="1500" spc="-5" dirty="0">
                          <a:solidFill>
                            <a:srgbClr val="0D0D0D"/>
                          </a:solidFill>
                          <a:latin typeface="Trebuchet MS"/>
                          <a:cs typeface="Trebuchet MS"/>
                        </a:rPr>
                        <a:t>in</a:t>
                      </a:r>
                      <a:r>
                        <a:rPr lang="en-US" sz="1500" dirty="0">
                          <a:solidFill>
                            <a:srgbClr val="0D0D0D"/>
                          </a:solidFill>
                          <a:latin typeface="Trebuchet MS"/>
                          <a:cs typeface="Trebuchet MS"/>
                        </a:rPr>
                        <a:t>st</a:t>
                      </a:r>
                      <a:r>
                        <a:rPr lang="en-US" sz="1500" spc="-5" dirty="0">
                          <a:solidFill>
                            <a:srgbClr val="0D0D0D"/>
                          </a:solidFill>
                          <a:latin typeface="Trebuchet MS"/>
                          <a:cs typeface="Trebuchet MS"/>
                        </a:rPr>
                        <a:t>i</a:t>
                      </a:r>
                      <a:r>
                        <a:rPr lang="en-US" sz="1500" spc="5" dirty="0">
                          <a:solidFill>
                            <a:srgbClr val="0D0D0D"/>
                          </a:solidFill>
                          <a:latin typeface="Trebuchet MS"/>
                          <a:cs typeface="Trebuchet MS"/>
                        </a:rPr>
                        <a:t>t</a:t>
                      </a:r>
                      <a:r>
                        <a:rPr lang="en-US" sz="1500" spc="-5" dirty="0">
                          <a:solidFill>
                            <a:srgbClr val="0D0D0D"/>
                          </a:solidFill>
                          <a:latin typeface="Trebuchet MS"/>
                          <a:cs typeface="Trebuchet MS"/>
                        </a:rPr>
                        <a:t>ut</a:t>
                      </a:r>
                      <a:r>
                        <a:rPr lang="en-US" sz="1500" spc="5" dirty="0">
                          <a:solidFill>
                            <a:srgbClr val="0D0D0D"/>
                          </a:solidFill>
                          <a:latin typeface="Trebuchet MS"/>
                          <a:cs typeface="Trebuchet MS"/>
                        </a:rPr>
                        <a:t>i</a:t>
                      </a:r>
                      <a:r>
                        <a:rPr lang="en-US" sz="1500" dirty="0">
                          <a:solidFill>
                            <a:srgbClr val="0D0D0D"/>
                          </a:solidFill>
                          <a:latin typeface="Trebuchet MS"/>
                          <a:cs typeface="Trebuchet MS"/>
                        </a:rPr>
                        <a:t>o</a:t>
                      </a:r>
                      <a:r>
                        <a:rPr lang="en-US" sz="1500" spc="-5" dirty="0">
                          <a:solidFill>
                            <a:srgbClr val="0D0D0D"/>
                          </a:solidFill>
                          <a:latin typeface="Trebuchet MS"/>
                          <a:cs typeface="Trebuchet MS"/>
                        </a:rPr>
                        <a:t>n</a:t>
                      </a:r>
                      <a:r>
                        <a:rPr lang="en-US" sz="1500" dirty="0">
                          <a:solidFill>
                            <a:srgbClr val="0D0D0D"/>
                          </a:solidFill>
                          <a:latin typeface="Trebuchet MS"/>
                          <a:cs typeface="Trebuchet MS"/>
                        </a:rPr>
                        <a:t>s	li</a:t>
                      </a:r>
                      <a:r>
                        <a:rPr lang="en-US" sz="1500" spc="-5" dirty="0">
                          <a:solidFill>
                            <a:srgbClr val="0D0D0D"/>
                          </a:solidFill>
                          <a:latin typeface="Trebuchet MS"/>
                          <a:cs typeface="Trebuchet MS"/>
                        </a:rPr>
                        <a:t>k</a:t>
                      </a:r>
                      <a:r>
                        <a:rPr lang="en-US" sz="1500" dirty="0">
                          <a:solidFill>
                            <a:srgbClr val="0D0D0D"/>
                          </a:solidFill>
                          <a:latin typeface="Trebuchet MS"/>
                          <a:cs typeface="Trebuchet MS"/>
                        </a:rPr>
                        <a:t>e	</a:t>
                      </a:r>
                      <a:r>
                        <a:rPr lang="en-US" sz="1500" spc="-10" dirty="0">
                          <a:solidFill>
                            <a:srgbClr val="0D0D0D"/>
                          </a:solidFill>
                          <a:latin typeface="Trebuchet MS"/>
                          <a:cs typeface="Trebuchet MS"/>
                        </a:rPr>
                        <a:t>Ca</a:t>
                      </a:r>
                      <a:r>
                        <a:rPr lang="en-US" sz="1500" dirty="0">
                          <a:solidFill>
                            <a:srgbClr val="0D0D0D"/>
                          </a:solidFill>
                          <a:latin typeface="Trebuchet MS"/>
                          <a:cs typeface="Trebuchet MS"/>
                        </a:rPr>
                        <a:t>re	R</a:t>
                      </a:r>
                      <a:r>
                        <a:rPr lang="en-US" sz="1500" spc="5" dirty="0">
                          <a:solidFill>
                            <a:srgbClr val="0D0D0D"/>
                          </a:solidFill>
                          <a:latin typeface="Trebuchet MS"/>
                          <a:cs typeface="Trebuchet MS"/>
                        </a:rPr>
                        <a:t>a</a:t>
                      </a:r>
                      <a:r>
                        <a:rPr lang="en-US" sz="1500" spc="-10" dirty="0">
                          <a:solidFill>
                            <a:srgbClr val="0D0D0D"/>
                          </a:solidFill>
                          <a:latin typeface="Trebuchet MS"/>
                          <a:cs typeface="Trebuchet MS"/>
                        </a:rPr>
                        <a:t>t</a:t>
                      </a:r>
                      <a:r>
                        <a:rPr lang="en-US" sz="1500" spc="-5" dirty="0">
                          <a:solidFill>
                            <a:srgbClr val="0D0D0D"/>
                          </a:solidFill>
                          <a:latin typeface="Trebuchet MS"/>
                          <a:cs typeface="Trebuchet MS"/>
                        </a:rPr>
                        <a:t>in</a:t>
                      </a:r>
                      <a:r>
                        <a:rPr lang="en-US" sz="1500" dirty="0">
                          <a:solidFill>
                            <a:srgbClr val="0D0D0D"/>
                          </a:solidFill>
                          <a:latin typeface="Trebuchet MS"/>
                          <a:cs typeface="Trebuchet MS"/>
                        </a:rPr>
                        <a:t>gs,	</a:t>
                      </a:r>
                      <a:r>
                        <a:rPr lang="en-US" sz="1500" spc="-60" dirty="0">
                          <a:solidFill>
                            <a:srgbClr val="0D0D0D"/>
                          </a:solidFill>
                          <a:latin typeface="Trebuchet MS"/>
                          <a:cs typeface="Trebuchet MS"/>
                        </a:rPr>
                        <a:t>R</a:t>
                      </a:r>
                      <a:r>
                        <a:rPr lang="en-US" sz="1500" spc="-15" dirty="0">
                          <a:solidFill>
                            <a:srgbClr val="0D0D0D"/>
                          </a:solidFill>
                          <a:latin typeface="Trebuchet MS"/>
                          <a:cs typeface="Trebuchet MS"/>
                        </a:rPr>
                        <a:t>e</a:t>
                      </a:r>
                      <a:r>
                        <a:rPr lang="en-US" sz="1500" dirty="0">
                          <a:solidFill>
                            <a:srgbClr val="0D0D0D"/>
                          </a:solidFill>
                          <a:latin typeface="Trebuchet MS"/>
                          <a:cs typeface="Trebuchet MS"/>
                        </a:rPr>
                        <a:t>l</a:t>
                      </a:r>
                      <a:r>
                        <a:rPr lang="en-US" sz="1500" spc="-10" dirty="0">
                          <a:solidFill>
                            <a:srgbClr val="0D0D0D"/>
                          </a:solidFill>
                          <a:latin typeface="Trebuchet MS"/>
                          <a:cs typeface="Trebuchet MS"/>
                        </a:rPr>
                        <a:t>ia</a:t>
                      </a:r>
                      <a:r>
                        <a:rPr lang="en-US" sz="1500" spc="-5" dirty="0">
                          <a:solidFill>
                            <a:srgbClr val="0D0D0D"/>
                          </a:solidFill>
                          <a:latin typeface="Trebuchet MS"/>
                          <a:cs typeface="Trebuchet MS"/>
                        </a:rPr>
                        <a:t>nc</a:t>
                      </a:r>
                      <a:r>
                        <a:rPr lang="en-US" sz="1500" dirty="0">
                          <a:solidFill>
                            <a:srgbClr val="0D0D0D"/>
                          </a:solidFill>
                          <a:latin typeface="Trebuchet MS"/>
                          <a:cs typeface="Trebuchet MS"/>
                        </a:rPr>
                        <a:t>e	</a:t>
                      </a:r>
                      <a:r>
                        <a:rPr lang="en-US" sz="1500" spc="-5" dirty="0">
                          <a:solidFill>
                            <a:srgbClr val="0D0D0D"/>
                          </a:solidFill>
                          <a:latin typeface="Trebuchet MS"/>
                          <a:cs typeface="Trebuchet MS"/>
                        </a:rPr>
                        <a:t>M</a:t>
                      </a:r>
                      <a:r>
                        <a:rPr lang="en-US" sz="1500" spc="-270" dirty="0">
                          <a:solidFill>
                            <a:srgbClr val="0D0D0D"/>
                          </a:solidFill>
                          <a:latin typeface="Trebuchet MS"/>
                          <a:cs typeface="Trebuchet MS"/>
                        </a:rPr>
                        <a:t>F</a:t>
                      </a:r>
                      <a:r>
                        <a:rPr lang="en-US" sz="1500" dirty="0">
                          <a:solidFill>
                            <a:srgbClr val="0D0D0D"/>
                          </a:solidFill>
                          <a:latin typeface="Trebuchet MS"/>
                          <a:cs typeface="Trebuchet MS"/>
                        </a:rPr>
                        <a:t>,	</a:t>
                      </a:r>
                      <a:r>
                        <a:rPr lang="en-US" sz="1500" spc="-5" dirty="0">
                          <a:solidFill>
                            <a:srgbClr val="0D0D0D"/>
                          </a:solidFill>
                          <a:latin typeface="Trebuchet MS"/>
                          <a:cs typeface="Trebuchet MS"/>
                        </a:rPr>
                        <a:t>Monsoon  </a:t>
                      </a:r>
                      <a:r>
                        <a:rPr lang="en-US" sz="1500" dirty="0">
                          <a:solidFill>
                            <a:srgbClr val="0D0D0D"/>
                          </a:solidFill>
                          <a:latin typeface="Trebuchet MS"/>
                          <a:cs typeface="Trebuchet MS"/>
                        </a:rPr>
                        <a:t>Capital,</a:t>
                      </a:r>
                      <a:r>
                        <a:rPr lang="en-US" sz="1500" spc="-30" dirty="0">
                          <a:solidFill>
                            <a:srgbClr val="0D0D0D"/>
                          </a:solidFill>
                          <a:latin typeface="Trebuchet MS"/>
                          <a:cs typeface="Trebuchet MS"/>
                        </a:rPr>
                        <a:t> </a:t>
                      </a:r>
                      <a:r>
                        <a:rPr lang="en-US" sz="1500" spc="-5" dirty="0">
                          <a:solidFill>
                            <a:srgbClr val="0D0D0D"/>
                          </a:solidFill>
                          <a:latin typeface="Trebuchet MS"/>
                          <a:cs typeface="Trebuchet MS"/>
                        </a:rPr>
                        <a:t>Heritage</a:t>
                      </a:r>
                      <a:r>
                        <a:rPr lang="en-US" sz="1500" spc="-15" dirty="0">
                          <a:solidFill>
                            <a:srgbClr val="0D0D0D"/>
                          </a:solidFill>
                          <a:latin typeface="Trebuchet MS"/>
                          <a:cs typeface="Trebuchet MS"/>
                        </a:rPr>
                        <a:t> </a:t>
                      </a:r>
                      <a:r>
                        <a:rPr lang="en-US" sz="1500" dirty="0">
                          <a:solidFill>
                            <a:srgbClr val="0D0D0D"/>
                          </a:solidFill>
                          <a:latin typeface="Trebuchet MS"/>
                          <a:cs typeface="Trebuchet MS"/>
                        </a:rPr>
                        <a:t>Capital.</a:t>
                      </a:r>
                      <a:endParaRPr lang="en-US" sz="1500" dirty="0">
                        <a:latin typeface="Trebuchet MS"/>
                        <a:cs typeface="Trebuchet MS"/>
                      </a:endParaRPr>
                    </a:p>
                    <a:p>
                      <a:pPr marL="102235">
                        <a:lnSpc>
                          <a:spcPct val="100000"/>
                        </a:lnSpc>
                      </a:pPr>
                      <a:r>
                        <a:rPr sz="1500" spc="-5" dirty="0">
                          <a:solidFill>
                            <a:srgbClr val="0D0D0D"/>
                          </a:solidFill>
                          <a:latin typeface="Trebuchet MS"/>
                          <a:cs typeface="Trebuchet MS"/>
                        </a:rPr>
                        <a:t>Last</a:t>
                      </a:r>
                      <a:r>
                        <a:rPr sz="1500" spc="235" dirty="0">
                          <a:solidFill>
                            <a:srgbClr val="0D0D0D"/>
                          </a:solidFill>
                          <a:latin typeface="Trebuchet MS"/>
                          <a:cs typeface="Trebuchet MS"/>
                        </a:rPr>
                        <a:t> </a:t>
                      </a:r>
                      <a:r>
                        <a:rPr sz="1500" spc="-5" dirty="0">
                          <a:solidFill>
                            <a:srgbClr val="0D0D0D"/>
                          </a:solidFill>
                          <a:latin typeface="Trebuchet MS"/>
                          <a:cs typeface="Trebuchet MS"/>
                        </a:rPr>
                        <a:t>assignment</a:t>
                      </a:r>
                      <a:r>
                        <a:rPr sz="1500" spc="245" dirty="0">
                          <a:solidFill>
                            <a:srgbClr val="0D0D0D"/>
                          </a:solidFill>
                          <a:latin typeface="Trebuchet MS"/>
                          <a:cs typeface="Trebuchet MS"/>
                        </a:rPr>
                        <a:t> </a:t>
                      </a:r>
                      <a:r>
                        <a:rPr sz="1500" dirty="0">
                          <a:solidFill>
                            <a:srgbClr val="0D0D0D"/>
                          </a:solidFill>
                          <a:latin typeface="Trebuchet MS"/>
                          <a:cs typeface="Trebuchet MS"/>
                        </a:rPr>
                        <a:t>as</a:t>
                      </a:r>
                      <a:r>
                        <a:rPr sz="1500" spc="235" dirty="0">
                          <a:solidFill>
                            <a:srgbClr val="0D0D0D"/>
                          </a:solidFill>
                          <a:latin typeface="Trebuchet MS"/>
                          <a:cs typeface="Trebuchet MS"/>
                        </a:rPr>
                        <a:t> </a:t>
                      </a:r>
                      <a:r>
                        <a:rPr sz="1500" spc="-5" dirty="0">
                          <a:solidFill>
                            <a:srgbClr val="0D0D0D"/>
                          </a:solidFill>
                          <a:latin typeface="Trebuchet MS"/>
                          <a:cs typeface="Trebuchet MS"/>
                        </a:rPr>
                        <a:t>Head</a:t>
                      </a:r>
                      <a:r>
                        <a:rPr sz="1500" spc="229" dirty="0">
                          <a:solidFill>
                            <a:srgbClr val="0D0D0D"/>
                          </a:solidFill>
                          <a:latin typeface="Trebuchet MS"/>
                          <a:cs typeface="Trebuchet MS"/>
                        </a:rPr>
                        <a:t> </a:t>
                      </a:r>
                      <a:r>
                        <a:rPr sz="1500" spc="-5" dirty="0">
                          <a:solidFill>
                            <a:srgbClr val="0D0D0D"/>
                          </a:solidFill>
                          <a:latin typeface="Trebuchet MS"/>
                          <a:cs typeface="Trebuchet MS"/>
                        </a:rPr>
                        <a:t>Equity</a:t>
                      </a:r>
                      <a:r>
                        <a:rPr sz="1500" spc="220" dirty="0">
                          <a:solidFill>
                            <a:srgbClr val="0D0D0D"/>
                          </a:solidFill>
                          <a:latin typeface="Trebuchet MS"/>
                          <a:cs typeface="Trebuchet MS"/>
                        </a:rPr>
                        <a:t> </a:t>
                      </a:r>
                      <a:r>
                        <a:rPr sz="1500" spc="-5" dirty="0">
                          <a:solidFill>
                            <a:srgbClr val="0D0D0D"/>
                          </a:solidFill>
                          <a:latin typeface="Trebuchet MS"/>
                          <a:cs typeface="Trebuchet MS"/>
                        </a:rPr>
                        <a:t>at</a:t>
                      </a:r>
                      <a:r>
                        <a:rPr sz="1500" spc="240" dirty="0">
                          <a:solidFill>
                            <a:srgbClr val="0D0D0D"/>
                          </a:solidFill>
                          <a:latin typeface="Trebuchet MS"/>
                          <a:cs typeface="Trebuchet MS"/>
                        </a:rPr>
                        <a:t> </a:t>
                      </a:r>
                      <a:r>
                        <a:rPr sz="1500" dirty="0">
                          <a:solidFill>
                            <a:srgbClr val="0D0D0D"/>
                          </a:solidFill>
                          <a:latin typeface="Trebuchet MS"/>
                          <a:cs typeface="Trebuchet MS"/>
                        </a:rPr>
                        <a:t>Star</a:t>
                      </a:r>
                      <a:r>
                        <a:rPr sz="1500" spc="235" dirty="0">
                          <a:solidFill>
                            <a:srgbClr val="0D0D0D"/>
                          </a:solidFill>
                          <a:latin typeface="Trebuchet MS"/>
                          <a:cs typeface="Trebuchet MS"/>
                        </a:rPr>
                        <a:t> </a:t>
                      </a:r>
                      <a:r>
                        <a:rPr sz="1500" spc="-5" dirty="0">
                          <a:solidFill>
                            <a:srgbClr val="0D0D0D"/>
                          </a:solidFill>
                          <a:latin typeface="Trebuchet MS"/>
                          <a:cs typeface="Trebuchet MS"/>
                        </a:rPr>
                        <a:t>Union</a:t>
                      </a:r>
                      <a:r>
                        <a:rPr sz="1500" spc="235" dirty="0">
                          <a:solidFill>
                            <a:srgbClr val="0D0D0D"/>
                          </a:solidFill>
                          <a:latin typeface="Trebuchet MS"/>
                          <a:cs typeface="Trebuchet MS"/>
                        </a:rPr>
                        <a:t> </a:t>
                      </a:r>
                      <a:r>
                        <a:rPr sz="1500" spc="-5" dirty="0">
                          <a:solidFill>
                            <a:srgbClr val="0D0D0D"/>
                          </a:solidFill>
                          <a:latin typeface="Trebuchet MS"/>
                          <a:cs typeface="Trebuchet MS"/>
                        </a:rPr>
                        <a:t>Daiichi</a:t>
                      </a:r>
                      <a:r>
                        <a:rPr sz="1500" spc="240" dirty="0">
                          <a:solidFill>
                            <a:srgbClr val="0D0D0D"/>
                          </a:solidFill>
                          <a:latin typeface="Trebuchet MS"/>
                          <a:cs typeface="Trebuchet MS"/>
                        </a:rPr>
                        <a:t> </a:t>
                      </a:r>
                      <a:r>
                        <a:rPr sz="1500" spc="-5" dirty="0">
                          <a:solidFill>
                            <a:srgbClr val="0D0D0D"/>
                          </a:solidFill>
                          <a:latin typeface="Trebuchet MS"/>
                          <a:cs typeface="Trebuchet MS"/>
                        </a:rPr>
                        <a:t>Life</a:t>
                      </a:r>
                      <a:r>
                        <a:rPr sz="1500" spc="215" dirty="0">
                          <a:solidFill>
                            <a:srgbClr val="0D0D0D"/>
                          </a:solidFill>
                          <a:latin typeface="Trebuchet MS"/>
                          <a:cs typeface="Trebuchet MS"/>
                        </a:rPr>
                        <a:t> </a:t>
                      </a:r>
                      <a:r>
                        <a:rPr sz="1500" spc="-5" dirty="0">
                          <a:solidFill>
                            <a:srgbClr val="0D0D0D"/>
                          </a:solidFill>
                          <a:latin typeface="Trebuchet MS"/>
                          <a:cs typeface="Trebuchet MS"/>
                        </a:rPr>
                        <a:t>Insurance,</a:t>
                      </a:r>
                      <a:endParaRPr sz="1500" dirty="0">
                        <a:latin typeface="Trebuchet MS"/>
                        <a:cs typeface="Trebuchet MS"/>
                      </a:endParaRPr>
                    </a:p>
                    <a:p>
                      <a:pPr marL="102235">
                        <a:lnSpc>
                          <a:spcPct val="100000"/>
                        </a:lnSpc>
                      </a:pPr>
                      <a:r>
                        <a:rPr sz="1500" spc="-5" dirty="0">
                          <a:solidFill>
                            <a:srgbClr val="0D0D0D"/>
                          </a:solidFill>
                          <a:latin typeface="Trebuchet MS"/>
                          <a:cs typeface="Trebuchet MS"/>
                        </a:rPr>
                        <a:t>managing</a:t>
                      </a:r>
                      <a:r>
                        <a:rPr sz="1500" spc="-25" dirty="0">
                          <a:solidFill>
                            <a:srgbClr val="0D0D0D"/>
                          </a:solidFill>
                          <a:latin typeface="Trebuchet MS"/>
                          <a:cs typeface="Trebuchet MS"/>
                        </a:rPr>
                        <a:t> </a:t>
                      </a:r>
                      <a:r>
                        <a:rPr sz="1500" spc="-5" dirty="0">
                          <a:solidFill>
                            <a:srgbClr val="0D0D0D"/>
                          </a:solidFill>
                          <a:latin typeface="Trebuchet MS"/>
                          <a:cs typeface="Trebuchet MS"/>
                        </a:rPr>
                        <a:t>US$ </a:t>
                      </a:r>
                      <a:r>
                        <a:rPr sz="1500" dirty="0">
                          <a:solidFill>
                            <a:srgbClr val="0D0D0D"/>
                          </a:solidFill>
                          <a:latin typeface="Trebuchet MS"/>
                          <a:cs typeface="Trebuchet MS"/>
                        </a:rPr>
                        <a:t>300</a:t>
                      </a:r>
                      <a:r>
                        <a:rPr sz="1500" spc="-35" dirty="0">
                          <a:solidFill>
                            <a:srgbClr val="0D0D0D"/>
                          </a:solidFill>
                          <a:latin typeface="Trebuchet MS"/>
                          <a:cs typeface="Trebuchet MS"/>
                        </a:rPr>
                        <a:t> </a:t>
                      </a:r>
                      <a:r>
                        <a:rPr sz="1500" dirty="0">
                          <a:solidFill>
                            <a:srgbClr val="0D0D0D"/>
                          </a:solidFill>
                          <a:latin typeface="Trebuchet MS"/>
                          <a:cs typeface="Trebuchet MS"/>
                        </a:rPr>
                        <a:t>mn</a:t>
                      </a:r>
                      <a:r>
                        <a:rPr sz="1500" spc="-80" dirty="0">
                          <a:solidFill>
                            <a:srgbClr val="0D0D0D"/>
                          </a:solidFill>
                          <a:latin typeface="Trebuchet MS"/>
                          <a:cs typeface="Trebuchet MS"/>
                        </a:rPr>
                        <a:t> </a:t>
                      </a:r>
                      <a:r>
                        <a:rPr sz="1500" dirty="0">
                          <a:solidFill>
                            <a:srgbClr val="0D0D0D"/>
                          </a:solidFill>
                          <a:latin typeface="Trebuchet MS"/>
                          <a:cs typeface="Trebuchet MS"/>
                        </a:rPr>
                        <a:t>AUM.</a:t>
                      </a:r>
                      <a:endParaRPr sz="1500" dirty="0">
                        <a:latin typeface="Trebuchet MS"/>
                        <a:cs typeface="Trebuchet MS"/>
                      </a:endParaRPr>
                    </a:p>
                    <a:p>
                      <a:pPr marL="102235" marR="122555">
                        <a:lnSpc>
                          <a:spcPct val="100000"/>
                        </a:lnSpc>
                        <a:tabLst>
                          <a:tab pos="1024255" algn="l"/>
                          <a:tab pos="1468755" algn="l"/>
                          <a:tab pos="2400300" algn="l"/>
                          <a:tab pos="2740660" algn="l"/>
                          <a:tab pos="4011295" algn="l"/>
                          <a:tab pos="4535805" algn="l"/>
                          <a:tab pos="5477510" algn="l"/>
                          <a:tab pos="5799455" algn="l"/>
                        </a:tabLst>
                      </a:pPr>
                      <a:r>
                        <a:rPr sz="1500" dirty="0">
                          <a:solidFill>
                            <a:srgbClr val="0D0D0D"/>
                          </a:solidFill>
                          <a:latin typeface="Trebuchet MS"/>
                          <a:cs typeface="Trebuchet MS"/>
                        </a:rPr>
                        <a:t>A</a:t>
                      </a:r>
                      <a:r>
                        <a:rPr sz="1500" spc="5" dirty="0">
                          <a:solidFill>
                            <a:srgbClr val="0D0D0D"/>
                          </a:solidFill>
                          <a:latin typeface="Trebuchet MS"/>
                          <a:cs typeface="Trebuchet MS"/>
                        </a:rPr>
                        <a:t>b</a:t>
                      </a:r>
                      <a:r>
                        <a:rPr sz="1500" spc="-5" dirty="0">
                          <a:solidFill>
                            <a:srgbClr val="0D0D0D"/>
                          </a:solidFill>
                          <a:latin typeface="Trebuchet MS"/>
                          <a:cs typeface="Trebuchet MS"/>
                        </a:rPr>
                        <a:t>hi</a:t>
                      </a:r>
                      <a:r>
                        <a:rPr sz="1500" dirty="0">
                          <a:solidFill>
                            <a:srgbClr val="0D0D0D"/>
                          </a:solidFill>
                          <a:latin typeface="Trebuchet MS"/>
                          <a:cs typeface="Trebuchet MS"/>
                        </a:rPr>
                        <a:t>s</a:t>
                      </a:r>
                      <a:r>
                        <a:rPr sz="1500" spc="-5" dirty="0">
                          <a:solidFill>
                            <a:srgbClr val="0D0D0D"/>
                          </a:solidFill>
                          <a:latin typeface="Trebuchet MS"/>
                          <a:cs typeface="Trebuchet MS"/>
                        </a:rPr>
                        <a:t>h</a:t>
                      </a:r>
                      <a:r>
                        <a:rPr sz="1500" spc="-10" dirty="0">
                          <a:solidFill>
                            <a:srgbClr val="0D0D0D"/>
                          </a:solidFill>
                          <a:latin typeface="Trebuchet MS"/>
                          <a:cs typeface="Trebuchet MS"/>
                        </a:rPr>
                        <a:t>e</a:t>
                      </a:r>
                      <a:r>
                        <a:rPr sz="1500" dirty="0">
                          <a:solidFill>
                            <a:srgbClr val="0D0D0D"/>
                          </a:solidFill>
                          <a:latin typeface="Trebuchet MS"/>
                          <a:cs typeface="Trebuchet MS"/>
                        </a:rPr>
                        <a:t>k	</a:t>
                      </a:r>
                      <a:r>
                        <a:rPr sz="1500" spc="-5" dirty="0">
                          <a:solidFill>
                            <a:srgbClr val="0D0D0D"/>
                          </a:solidFill>
                          <a:latin typeface="Trebuchet MS"/>
                          <a:cs typeface="Trebuchet MS"/>
                        </a:rPr>
                        <a:t>ha</a:t>
                      </a:r>
                      <a:r>
                        <a:rPr sz="1500" dirty="0">
                          <a:solidFill>
                            <a:srgbClr val="0D0D0D"/>
                          </a:solidFill>
                          <a:latin typeface="Trebuchet MS"/>
                          <a:cs typeface="Trebuchet MS"/>
                        </a:rPr>
                        <a:t>s	</a:t>
                      </a:r>
                      <a:r>
                        <a:rPr sz="1500" spc="-5" dirty="0">
                          <a:solidFill>
                            <a:srgbClr val="0D0D0D"/>
                          </a:solidFill>
                          <a:latin typeface="Trebuchet MS"/>
                          <a:cs typeface="Trebuchet MS"/>
                        </a:rPr>
                        <a:t>ex</a:t>
                      </a:r>
                      <a:r>
                        <a:rPr sz="1500" spc="5" dirty="0">
                          <a:solidFill>
                            <a:srgbClr val="0D0D0D"/>
                          </a:solidFill>
                          <a:latin typeface="Trebuchet MS"/>
                          <a:cs typeface="Trebuchet MS"/>
                        </a:rPr>
                        <a:t>p</a:t>
                      </a:r>
                      <a:r>
                        <a:rPr sz="1500" dirty="0">
                          <a:solidFill>
                            <a:srgbClr val="0D0D0D"/>
                          </a:solidFill>
                          <a:latin typeface="Trebuchet MS"/>
                          <a:cs typeface="Trebuchet MS"/>
                        </a:rPr>
                        <a:t>osure	</a:t>
                      </a:r>
                      <a:r>
                        <a:rPr sz="1500" spc="5" dirty="0">
                          <a:solidFill>
                            <a:srgbClr val="0D0D0D"/>
                          </a:solidFill>
                          <a:latin typeface="Trebuchet MS"/>
                          <a:cs typeface="Trebuchet MS"/>
                        </a:rPr>
                        <a:t>t</a:t>
                      </a:r>
                      <a:r>
                        <a:rPr sz="1500" dirty="0">
                          <a:solidFill>
                            <a:srgbClr val="0D0D0D"/>
                          </a:solidFill>
                          <a:latin typeface="Trebuchet MS"/>
                          <a:cs typeface="Trebuchet MS"/>
                        </a:rPr>
                        <a:t>o	</a:t>
                      </a:r>
                      <a:r>
                        <a:rPr sz="1500" spc="-5" dirty="0">
                          <a:solidFill>
                            <a:srgbClr val="0D0D0D"/>
                          </a:solidFill>
                          <a:latin typeface="Trebuchet MS"/>
                          <a:cs typeface="Trebuchet MS"/>
                        </a:rPr>
                        <a:t>In</a:t>
                      </a:r>
                      <a:r>
                        <a:rPr sz="1500" dirty="0">
                          <a:solidFill>
                            <a:srgbClr val="0D0D0D"/>
                          </a:solidFill>
                          <a:latin typeface="Trebuchet MS"/>
                          <a:cs typeface="Trebuchet MS"/>
                        </a:rPr>
                        <a:t>t</a:t>
                      </a:r>
                      <a:r>
                        <a:rPr sz="1500" spc="-15" dirty="0">
                          <a:solidFill>
                            <a:srgbClr val="0D0D0D"/>
                          </a:solidFill>
                          <a:latin typeface="Trebuchet MS"/>
                          <a:cs typeface="Trebuchet MS"/>
                        </a:rPr>
                        <a:t>e</a:t>
                      </a:r>
                      <a:r>
                        <a:rPr sz="1500" dirty="0">
                          <a:solidFill>
                            <a:srgbClr val="0D0D0D"/>
                          </a:solidFill>
                          <a:latin typeface="Trebuchet MS"/>
                          <a:cs typeface="Trebuchet MS"/>
                        </a:rPr>
                        <a:t>rn</a:t>
                      </a:r>
                      <a:r>
                        <a:rPr sz="1500" spc="5" dirty="0">
                          <a:solidFill>
                            <a:srgbClr val="0D0D0D"/>
                          </a:solidFill>
                          <a:latin typeface="Trebuchet MS"/>
                          <a:cs typeface="Trebuchet MS"/>
                        </a:rPr>
                        <a:t>a</a:t>
                      </a:r>
                      <a:r>
                        <a:rPr sz="1500" dirty="0">
                          <a:solidFill>
                            <a:srgbClr val="0D0D0D"/>
                          </a:solidFill>
                          <a:latin typeface="Trebuchet MS"/>
                          <a:cs typeface="Trebuchet MS"/>
                        </a:rPr>
                        <a:t>t</a:t>
                      </a:r>
                      <a:r>
                        <a:rPr sz="1500" spc="-5" dirty="0">
                          <a:solidFill>
                            <a:srgbClr val="0D0D0D"/>
                          </a:solidFill>
                          <a:latin typeface="Trebuchet MS"/>
                          <a:cs typeface="Trebuchet MS"/>
                        </a:rPr>
                        <a:t>ion</a:t>
                      </a:r>
                      <a:r>
                        <a:rPr sz="1500" dirty="0">
                          <a:solidFill>
                            <a:srgbClr val="0D0D0D"/>
                          </a:solidFill>
                          <a:latin typeface="Trebuchet MS"/>
                          <a:cs typeface="Trebuchet MS"/>
                        </a:rPr>
                        <a:t>al	</a:t>
                      </a:r>
                      <a:r>
                        <a:rPr sz="1500" spc="-10" dirty="0">
                          <a:solidFill>
                            <a:srgbClr val="0D0D0D"/>
                          </a:solidFill>
                          <a:latin typeface="Trebuchet MS"/>
                          <a:cs typeface="Trebuchet MS"/>
                        </a:rPr>
                        <a:t>b</a:t>
                      </a:r>
                      <a:r>
                        <a:rPr sz="1500" spc="-5" dirty="0">
                          <a:solidFill>
                            <a:srgbClr val="0D0D0D"/>
                          </a:solidFill>
                          <a:latin typeface="Trebuchet MS"/>
                          <a:cs typeface="Trebuchet MS"/>
                        </a:rPr>
                        <a:t>es</a:t>
                      </a:r>
                      <a:r>
                        <a:rPr sz="1500" dirty="0">
                          <a:solidFill>
                            <a:srgbClr val="0D0D0D"/>
                          </a:solidFill>
                          <a:latin typeface="Trebuchet MS"/>
                          <a:cs typeface="Trebuchet MS"/>
                        </a:rPr>
                        <a:t>t	pr</a:t>
                      </a:r>
                      <a:r>
                        <a:rPr sz="1500" spc="5" dirty="0">
                          <a:solidFill>
                            <a:srgbClr val="0D0D0D"/>
                          </a:solidFill>
                          <a:latin typeface="Trebuchet MS"/>
                          <a:cs typeface="Trebuchet MS"/>
                        </a:rPr>
                        <a:t>a</a:t>
                      </a:r>
                      <a:r>
                        <a:rPr sz="1500" spc="-5" dirty="0">
                          <a:solidFill>
                            <a:srgbClr val="0D0D0D"/>
                          </a:solidFill>
                          <a:latin typeface="Trebuchet MS"/>
                          <a:cs typeface="Trebuchet MS"/>
                        </a:rPr>
                        <a:t>cti</a:t>
                      </a:r>
                      <a:r>
                        <a:rPr sz="1500" spc="-10" dirty="0">
                          <a:solidFill>
                            <a:srgbClr val="0D0D0D"/>
                          </a:solidFill>
                          <a:latin typeface="Trebuchet MS"/>
                          <a:cs typeface="Trebuchet MS"/>
                        </a:rPr>
                        <a:t>c</a:t>
                      </a:r>
                      <a:r>
                        <a:rPr sz="1500" spc="-5" dirty="0">
                          <a:solidFill>
                            <a:srgbClr val="0D0D0D"/>
                          </a:solidFill>
                          <a:latin typeface="Trebuchet MS"/>
                          <a:cs typeface="Trebuchet MS"/>
                        </a:rPr>
                        <a:t>e</a:t>
                      </a:r>
                      <a:r>
                        <a:rPr sz="1500" dirty="0">
                          <a:solidFill>
                            <a:srgbClr val="0D0D0D"/>
                          </a:solidFill>
                          <a:latin typeface="Trebuchet MS"/>
                          <a:cs typeface="Trebuchet MS"/>
                        </a:rPr>
                        <a:t>s	in	F</a:t>
                      </a:r>
                      <a:r>
                        <a:rPr sz="1500" spc="-5" dirty="0">
                          <a:solidFill>
                            <a:srgbClr val="0D0D0D"/>
                          </a:solidFill>
                          <a:latin typeface="Trebuchet MS"/>
                          <a:cs typeface="Trebuchet MS"/>
                        </a:rPr>
                        <a:t>u</a:t>
                      </a:r>
                      <a:r>
                        <a:rPr sz="1500" spc="-10" dirty="0">
                          <a:solidFill>
                            <a:srgbClr val="0D0D0D"/>
                          </a:solidFill>
                          <a:latin typeface="Trebuchet MS"/>
                          <a:cs typeface="Trebuchet MS"/>
                        </a:rPr>
                        <a:t>n</a:t>
                      </a:r>
                      <a:r>
                        <a:rPr sz="1500" dirty="0">
                          <a:solidFill>
                            <a:srgbClr val="0D0D0D"/>
                          </a:solidFill>
                          <a:latin typeface="Trebuchet MS"/>
                          <a:cs typeface="Trebuchet MS"/>
                        </a:rPr>
                        <a:t>d  </a:t>
                      </a:r>
                      <a:r>
                        <a:rPr sz="1500" spc="-5" dirty="0">
                          <a:solidFill>
                            <a:srgbClr val="0D0D0D"/>
                          </a:solidFill>
                          <a:latin typeface="Trebuchet MS"/>
                          <a:cs typeface="Trebuchet MS"/>
                        </a:rPr>
                        <a:t>Management.</a:t>
                      </a:r>
                      <a:br>
                        <a:rPr lang="en-US" sz="1500" spc="-5" dirty="0">
                          <a:solidFill>
                            <a:srgbClr val="0D0D0D"/>
                          </a:solidFill>
                          <a:latin typeface="Trebuchet MS"/>
                          <a:cs typeface="Trebuchet MS"/>
                        </a:rPr>
                      </a:br>
                      <a:r>
                        <a:rPr sz="1500" b="1" spc="-5" dirty="0">
                          <a:solidFill>
                            <a:srgbClr val="0D0D0D"/>
                          </a:solidFill>
                          <a:latin typeface="Trebuchet MS"/>
                          <a:cs typeface="Trebuchet MS"/>
                        </a:rPr>
                        <a:t>The</a:t>
                      </a:r>
                      <a:r>
                        <a:rPr sz="1500" b="1" spc="114" dirty="0">
                          <a:solidFill>
                            <a:srgbClr val="0D0D0D"/>
                          </a:solidFill>
                          <a:latin typeface="Trebuchet MS"/>
                          <a:cs typeface="Trebuchet MS"/>
                        </a:rPr>
                        <a:t> </a:t>
                      </a:r>
                      <a:r>
                        <a:rPr sz="1500" b="1" spc="-5" dirty="0">
                          <a:solidFill>
                            <a:srgbClr val="0D0D0D"/>
                          </a:solidFill>
                          <a:latin typeface="Trebuchet MS"/>
                          <a:cs typeface="Trebuchet MS"/>
                        </a:rPr>
                        <a:t>Heritage</a:t>
                      </a:r>
                      <a:r>
                        <a:rPr sz="1500" b="1" spc="110" dirty="0">
                          <a:solidFill>
                            <a:srgbClr val="0D0D0D"/>
                          </a:solidFill>
                          <a:latin typeface="Trebuchet MS"/>
                          <a:cs typeface="Trebuchet MS"/>
                        </a:rPr>
                        <a:t> </a:t>
                      </a:r>
                      <a:r>
                        <a:rPr sz="1500" b="1" spc="-25" dirty="0">
                          <a:solidFill>
                            <a:srgbClr val="0D0D0D"/>
                          </a:solidFill>
                          <a:latin typeface="Trebuchet MS"/>
                          <a:cs typeface="Trebuchet MS"/>
                        </a:rPr>
                        <a:t>Fund</a:t>
                      </a:r>
                      <a:r>
                        <a:rPr sz="1500" b="1" spc="125" dirty="0">
                          <a:solidFill>
                            <a:srgbClr val="0D0D0D"/>
                          </a:solidFill>
                          <a:latin typeface="Trebuchet MS"/>
                          <a:cs typeface="Trebuchet MS"/>
                        </a:rPr>
                        <a:t> </a:t>
                      </a:r>
                      <a:r>
                        <a:rPr sz="1500" b="1" dirty="0">
                          <a:solidFill>
                            <a:srgbClr val="0D0D0D"/>
                          </a:solidFill>
                          <a:latin typeface="Trebuchet MS"/>
                          <a:cs typeface="Trebuchet MS"/>
                        </a:rPr>
                        <a:t>was</a:t>
                      </a:r>
                      <a:r>
                        <a:rPr sz="1500" b="1" spc="114" dirty="0">
                          <a:solidFill>
                            <a:srgbClr val="0D0D0D"/>
                          </a:solidFill>
                          <a:latin typeface="Trebuchet MS"/>
                          <a:cs typeface="Trebuchet MS"/>
                        </a:rPr>
                        <a:t> </a:t>
                      </a:r>
                      <a:r>
                        <a:rPr sz="1500" b="1" spc="-5" dirty="0">
                          <a:solidFill>
                            <a:srgbClr val="0D0D0D"/>
                          </a:solidFill>
                          <a:latin typeface="Trebuchet MS"/>
                          <a:cs typeface="Trebuchet MS"/>
                        </a:rPr>
                        <a:t>nominated</a:t>
                      </a:r>
                      <a:r>
                        <a:rPr sz="1500" b="1" spc="130" dirty="0">
                          <a:solidFill>
                            <a:srgbClr val="0D0D0D"/>
                          </a:solidFill>
                          <a:latin typeface="Trebuchet MS"/>
                          <a:cs typeface="Trebuchet MS"/>
                        </a:rPr>
                        <a:t> </a:t>
                      </a:r>
                      <a:r>
                        <a:rPr sz="1500" b="1" spc="-5" dirty="0">
                          <a:solidFill>
                            <a:srgbClr val="0D0D0D"/>
                          </a:solidFill>
                          <a:latin typeface="Trebuchet MS"/>
                          <a:cs typeface="Trebuchet MS"/>
                        </a:rPr>
                        <a:t>among</a:t>
                      </a:r>
                      <a:r>
                        <a:rPr sz="1500" b="1" spc="110" dirty="0">
                          <a:solidFill>
                            <a:srgbClr val="0D0D0D"/>
                          </a:solidFill>
                          <a:latin typeface="Trebuchet MS"/>
                          <a:cs typeface="Trebuchet MS"/>
                        </a:rPr>
                        <a:t> </a:t>
                      </a:r>
                      <a:r>
                        <a:rPr sz="1500" b="1" dirty="0">
                          <a:solidFill>
                            <a:srgbClr val="0D0D0D"/>
                          </a:solidFill>
                          <a:latin typeface="Trebuchet MS"/>
                          <a:cs typeface="Trebuchet MS"/>
                        </a:rPr>
                        <a:t>the</a:t>
                      </a:r>
                      <a:r>
                        <a:rPr sz="1500" b="1" spc="114" dirty="0">
                          <a:solidFill>
                            <a:srgbClr val="0D0D0D"/>
                          </a:solidFill>
                          <a:latin typeface="Trebuchet MS"/>
                          <a:cs typeface="Trebuchet MS"/>
                        </a:rPr>
                        <a:t> </a:t>
                      </a:r>
                      <a:r>
                        <a:rPr sz="1500" b="1" dirty="0">
                          <a:solidFill>
                            <a:srgbClr val="0D0D0D"/>
                          </a:solidFill>
                          <a:latin typeface="Trebuchet MS"/>
                          <a:cs typeface="Trebuchet MS"/>
                        </a:rPr>
                        <a:t>top</a:t>
                      </a:r>
                      <a:r>
                        <a:rPr sz="1500" b="1" spc="110" dirty="0">
                          <a:solidFill>
                            <a:srgbClr val="0D0D0D"/>
                          </a:solidFill>
                          <a:latin typeface="Trebuchet MS"/>
                          <a:cs typeface="Trebuchet MS"/>
                        </a:rPr>
                        <a:t> </a:t>
                      </a:r>
                      <a:r>
                        <a:rPr sz="1500" b="1" dirty="0">
                          <a:solidFill>
                            <a:srgbClr val="0D0D0D"/>
                          </a:solidFill>
                          <a:latin typeface="Trebuchet MS"/>
                          <a:cs typeface="Trebuchet MS"/>
                        </a:rPr>
                        <a:t>5</a:t>
                      </a:r>
                      <a:r>
                        <a:rPr sz="1500" b="1" spc="100" dirty="0">
                          <a:solidFill>
                            <a:srgbClr val="0D0D0D"/>
                          </a:solidFill>
                          <a:latin typeface="Trebuchet MS"/>
                          <a:cs typeface="Trebuchet MS"/>
                        </a:rPr>
                        <a:t> </a:t>
                      </a:r>
                      <a:r>
                        <a:rPr sz="1500" b="1" spc="-5" dirty="0">
                          <a:solidFill>
                            <a:srgbClr val="0D0D0D"/>
                          </a:solidFill>
                          <a:latin typeface="Trebuchet MS"/>
                          <a:cs typeface="Trebuchet MS"/>
                        </a:rPr>
                        <a:t>Hedge</a:t>
                      </a:r>
                      <a:r>
                        <a:rPr sz="1500" b="1" spc="110" dirty="0">
                          <a:solidFill>
                            <a:srgbClr val="0D0D0D"/>
                          </a:solidFill>
                          <a:latin typeface="Trebuchet MS"/>
                          <a:cs typeface="Trebuchet MS"/>
                        </a:rPr>
                        <a:t> </a:t>
                      </a:r>
                      <a:r>
                        <a:rPr sz="1500" b="1" dirty="0">
                          <a:solidFill>
                            <a:srgbClr val="0D0D0D"/>
                          </a:solidFill>
                          <a:latin typeface="Trebuchet MS"/>
                          <a:cs typeface="Trebuchet MS"/>
                        </a:rPr>
                        <a:t>funds</a:t>
                      </a:r>
                      <a:r>
                        <a:rPr sz="1500" b="1" spc="110" dirty="0">
                          <a:solidFill>
                            <a:srgbClr val="0D0D0D"/>
                          </a:solidFill>
                          <a:latin typeface="Trebuchet MS"/>
                          <a:cs typeface="Trebuchet MS"/>
                        </a:rPr>
                        <a:t> </a:t>
                      </a:r>
                      <a:r>
                        <a:rPr sz="1500" b="1" spc="-20" dirty="0">
                          <a:solidFill>
                            <a:srgbClr val="0D0D0D"/>
                          </a:solidFill>
                          <a:latin typeface="Trebuchet MS"/>
                          <a:cs typeface="Trebuchet MS"/>
                        </a:rPr>
                        <a:t>in </a:t>
                      </a:r>
                      <a:r>
                        <a:rPr sz="1500" b="1" spc="-440" dirty="0">
                          <a:solidFill>
                            <a:srgbClr val="0D0D0D"/>
                          </a:solidFill>
                          <a:latin typeface="Trebuchet MS"/>
                          <a:cs typeface="Trebuchet MS"/>
                        </a:rPr>
                        <a:t> </a:t>
                      </a:r>
                      <a:r>
                        <a:rPr sz="1500" b="1" spc="-5" dirty="0">
                          <a:solidFill>
                            <a:srgbClr val="0D0D0D"/>
                          </a:solidFill>
                          <a:latin typeface="Trebuchet MS"/>
                          <a:cs typeface="Trebuchet MS"/>
                        </a:rPr>
                        <a:t>India</a:t>
                      </a:r>
                      <a:r>
                        <a:rPr sz="1500" b="1" spc="-10" dirty="0">
                          <a:solidFill>
                            <a:srgbClr val="0D0D0D"/>
                          </a:solidFill>
                          <a:latin typeface="Trebuchet MS"/>
                          <a:cs typeface="Trebuchet MS"/>
                        </a:rPr>
                        <a:t> </a:t>
                      </a:r>
                      <a:r>
                        <a:rPr sz="1500" b="1" spc="-5" dirty="0">
                          <a:solidFill>
                            <a:srgbClr val="0D0D0D"/>
                          </a:solidFill>
                          <a:latin typeface="Trebuchet MS"/>
                          <a:cs typeface="Trebuchet MS"/>
                        </a:rPr>
                        <a:t>in</a:t>
                      </a:r>
                      <a:r>
                        <a:rPr sz="1500" b="1" spc="5" dirty="0">
                          <a:solidFill>
                            <a:srgbClr val="0D0D0D"/>
                          </a:solidFill>
                          <a:latin typeface="Trebuchet MS"/>
                          <a:cs typeface="Trebuchet MS"/>
                        </a:rPr>
                        <a:t> </a:t>
                      </a:r>
                      <a:r>
                        <a:rPr sz="1500" b="1" spc="-5" dirty="0">
                          <a:solidFill>
                            <a:srgbClr val="0D0D0D"/>
                          </a:solidFill>
                          <a:latin typeface="Trebuchet MS"/>
                          <a:cs typeface="Trebuchet MS"/>
                        </a:rPr>
                        <a:t>2010</a:t>
                      </a:r>
                      <a:r>
                        <a:rPr sz="1500" b="1" spc="-15" dirty="0">
                          <a:solidFill>
                            <a:srgbClr val="0D0D0D"/>
                          </a:solidFill>
                          <a:latin typeface="Trebuchet MS"/>
                          <a:cs typeface="Trebuchet MS"/>
                        </a:rPr>
                        <a:t> </a:t>
                      </a:r>
                      <a:r>
                        <a:rPr sz="1500" b="1" dirty="0">
                          <a:solidFill>
                            <a:srgbClr val="0D0D0D"/>
                          </a:solidFill>
                          <a:latin typeface="Trebuchet MS"/>
                          <a:cs typeface="Trebuchet MS"/>
                        </a:rPr>
                        <a:t>by</a:t>
                      </a:r>
                      <a:r>
                        <a:rPr sz="1500" b="1" spc="-5" dirty="0">
                          <a:solidFill>
                            <a:srgbClr val="0D0D0D"/>
                          </a:solidFill>
                          <a:latin typeface="Trebuchet MS"/>
                          <a:cs typeface="Trebuchet MS"/>
                        </a:rPr>
                        <a:t> </a:t>
                      </a:r>
                      <a:r>
                        <a:rPr sz="1500" b="1" spc="-10" dirty="0">
                          <a:solidFill>
                            <a:srgbClr val="0D0D0D"/>
                          </a:solidFill>
                          <a:latin typeface="Trebuchet MS"/>
                          <a:cs typeface="Trebuchet MS"/>
                        </a:rPr>
                        <a:t>Eureka</a:t>
                      </a:r>
                      <a:r>
                        <a:rPr sz="1500" b="1" spc="10" dirty="0">
                          <a:solidFill>
                            <a:srgbClr val="0D0D0D"/>
                          </a:solidFill>
                          <a:latin typeface="Trebuchet MS"/>
                          <a:cs typeface="Trebuchet MS"/>
                        </a:rPr>
                        <a:t> </a:t>
                      </a:r>
                      <a:r>
                        <a:rPr sz="1500" b="1" spc="-5" dirty="0">
                          <a:solidFill>
                            <a:srgbClr val="0D0D0D"/>
                          </a:solidFill>
                          <a:latin typeface="Trebuchet MS"/>
                          <a:cs typeface="Trebuchet MS"/>
                        </a:rPr>
                        <a:t>Hedge.</a:t>
                      </a:r>
                      <a:endParaRPr sz="1500" dirty="0">
                        <a:latin typeface="Trebuchet MS"/>
                        <a:cs typeface="Trebuchet MS"/>
                      </a:endParaRPr>
                    </a:p>
                  </a:txBody>
                  <a:tcPr marL="0" marR="0" marT="42544" marB="0"/>
                </a:tc>
                <a:extLst>
                  <a:ext uri="{0D108BD9-81ED-4DB2-BD59-A6C34878D82A}">
                    <a16:rowId xmlns:a16="http://schemas.microsoft.com/office/drawing/2014/main" val="10001"/>
                  </a:ext>
                </a:extLst>
              </a:tr>
            </a:tbl>
          </a:graphicData>
        </a:graphic>
      </p:graphicFrame>
      <p:pic>
        <p:nvPicPr>
          <p:cNvPr id="4" name="object 4"/>
          <p:cNvPicPr/>
          <p:nvPr/>
        </p:nvPicPr>
        <p:blipFill>
          <a:blip r:embed="rId2" cstate="print"/>
          <a:stretch>
            <a:fillRect/>
          </a:stretch>
        </p:blipFill>
        <p:spPr>
          <a:xfrm>
            <a:off x="585216" y="1718691"/>
            <a:ext cx="1536446" cy="1645919"/>
          </a:xfrm>
          <a:prstGeom prst="rect">
            <a:avLst/>
          </a:prstGeom>
        </p:spPr>
      </p:pic>
      <p:pic>
        <p:nvPicPr>
          <p:cNvPr id="5" name="object 5"/>
          <p:cNvPicPr/>
          <p:nvPr/>
        </p:nvPicPr>
        <p:blipFill>
          <a:blip r:embed="rId3" cstate="print"/>
          <a:stretch>
            <a:fillRect/>
          </a:stretch>
        </p:blipFill>
        <p:spPr>
          <a:xfrm>
            <a:off x="585216" y="4249801"/>
            <a:ext cx="1536446" cy="1821814"/>
          </a:xfrm>
          <a:prstGeom prst="rect">
            <a:avLst/>
          </a:prstGeom>
        </p:spPr>
      </p:pic>
      <p:sp>
        <p:nvSpPr>
          <p:cNvPr id="6" name="object 6"/>
          <p:cNvSpPr txBox="1">
            <a:spLocks noGrp="1"/>
          </p:cNvSpPr>
          <p:nvPr>
            <p:ph type="ftr" sz="quarter" idx="5"/>
          </p:nvPr>
        </p:nvSpPr>
        <p:spPr>
          <a:prstGeom prst="rect">
            <a:avLst/>
          </a:prstGeom>
        </p:spPr>
        <p:txBody>
          <a:bodyPr vert="horz" wrap="square" lIns="0" tIns="4445" rIns="0" bIns="0" rtlCol="0">
            <a:spAutoFit/>
          </a:bodyPr>
          <a:lstStyle/>
          <a:p>
            <a:pPr marL="12700">
              <a:lnSpc>
                <a:spcPct val="100000"/>
              </a:lnSpc>
              <a:spcBef>
                <a:spcPts val="35"/>
              </a:spcBef>
            </a:pPr>
            <a:r>
              <a:rPr spc="-5" dirty="0"/>
              <a:t>Private</a:t>
            </a:r>
            <a:r>
              <a:rPr dirty="0"/>
              <a:t> </a:t>
            </a:r>
            <a:r>
              <a:rPr spc="-5" dirty="0"/>
              <a:t>&amp;</a:t>
            </a:r>
            <a:r>
              <a:rPr spc="-20" dirty="0"/>
              <a:t> </a:t>
            </a:r>
            <a:r>
              <a:rPr spc="-5" dirty="0"/>
              <a:t>Confidential,</a:t>
            </a:r>
            <a:r>
              <a:rPr spc="35" dirty="0"/>
              <a:t> </a:t>
            </a:r>
            <a:r>
              <a:rPr spc="-5" dirty="0"/>
              <a:t>Not</a:t>
            </a:r>
            <a:r>
              <a:rPr spc="-15" dirty="0"/>
              <a:t> </a:t>
            </a:r>
            <a:r>
              <a:rPr spc="-5" dirty="0"/>
              <a:t>For</a:t>
            </a:r>
            <a:r>
              <a:rPr spc="-20" dirty="0"/>
              <a:t> </a:t>
            </a:r>
            <a:r>
              <a:rPr spc="-5" dirty="0"/>
              <a:t>Circulation</a:t>
            </a:r>
          </a:p>
        </p:txBody>
      </p:sp>
      <p:sp>
        <p:nvSpPr>
          <p:cNvPr id="7" name="object 7"/>
          <p:cNvSpPr txBox="1">
            <a:spLocks noGrp="1"/>
          </p:cNvSpPr>
          <p:nvPr>
            <p:ph type="sldNum" sz="quarter" idx="7"/>
          </p:nvPr>
        </p:nvSpPr>
        <p:spPr>
          <a:prstGeom prst="rect">
            <a:avLst/>
          </a:prstGeom>
        </p:spPr>
        <p:txBody>
          <a:bodyPr vert="horz" wrap="square" lIns="0" tIns="50800" rIns="0" bIns="0" rtlCol="0">
            <a:spAutoFit/>
          </a:bodyPr>
          <a:lstStyle/>
          <a:p>
            <a:pPr marL="38100">
              <a:lnSpc>
                <a:spcPct val="100000"/>
              </a:lnSpc>
              <a:spcBef>
                <a:spcPts val="400"/>
              </a:spcBef>
            </a:pPr>
            <a:fld id="{81D60167-4931-47E6-BA6A-407CBD079E47}" type="slidenum">
              <a:rPr spc="-5" dirty="0"/>
              <a:t>3</a:t>
            </a:fld>
            <a:endParaRPr spc="-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7334" y="250063"/>
            <a:ext cx="6650990" cy="699770"/>
          </a:xfrm>
          <a:prstGeom prst="rect">
            <a:avLst/>
          </a:prstGeom>
        </p:spPr>
        <p:txBody>
          <a:bodyPr vert="horz" wrap="square" lIns="0" tIns="12700" rIns="0" bIns="0" rtlCol="0">
            <a:spAutoFit/>
          </a:bodyPr>
          <a:lstStyle/>
          <a:p>
            <a:pPr marL="12700">
              <a:lnSpc>
                <a:spcPts val="3010"/>
              </a:lnSpc>
              <a:spcBef>
                <a:spcPts val="100"/>
              </a:spcBef>
            </a:pPr>
            <a:r>
              <a:rPr sz="2600" spc="-60" dirty="0"/>
              <a:t>Team:</a:t>
            </a:r>
            <a:r>
              <a:rPr sz="2600" spc="-15" dirty="0"/>
              <a:t> </a:t>
            </a:r>
            <a:r>
              <a:rPr sz="2600" dirty="0"/>
              <a:t>80+</a:t>
            </a:r>
            <a:r>
              <a:rPr sz="2600" spc="-55" dirty="0"/>
              <a:t> </a:t>
            </a:r>
            <a:r>
              <a:rPr sz="2600" spc="-50" dirty="0"/>
              <a:t>Years</a:t>
            </a:r>
            <a:r>
              <a:rPr sz="2600" spc="-5" dirty="0"/>
              <a:t> </a:t>
            </a:r>
            <a:r>
              <a:rPr sz="2600" dirty="0"/>
              <a:t>of Cumulative</a:t>
            </a:r>
            <a:r>
              <a:rPr sz="2600" spc="-20" dirty="0"/>
              <a:t> </a:t>
            </a:r>
            <a:r>
              <a:rPr sz="2600" dirty="0"/>
              <a:t>Experience</a:t>
            </a:r>
            <a:endParaRPr sz="2600"/>
          </a:p>
          <a:p>
            <a:pPr marL="12700">
              <a:lnSpc>
                <a:spcPts val="2290"/>
              </a:lnSpc>
            </a:pPr>
            <a:r>
              <a:rPr sz="2000" b="0" i="1" spc="-5" dirty="0">
                <a:solidFill>
                  <a:srgbClr val="0D0D0D"/>
                </a:solidFill>
                <a:latin typeface="Trebuchet MS"/>
                <a:cs typeface="Trebuchet MS"/>
              </a:rPr>
              <a:t>Head</a:t>
            </a:r>
            <a:r>
              <a:rPr sz="2000" b="0" i="1" spc="-20" dirty="0">
                <a:solidFill>
                  <a:srgbClr val="0D0D0D"/>
                </a:solidFill>
                <a:latin typeface="Trebuchet MS"/>
                <a:cs typeface="Trebuchet MS"/>
              </a:rPr>
              <a:t> </a:t>
            </a:r>
            <a:r>
              <a:rPr sz="2000" b="0" i="1" dirty="0">
                <a:solidFill>
                  <a:srgbClr val="0D0D0D"/>
                </a:solidFill>
                <a:latin typeface="Trebuchet MS"/>
                <a:cs typeface="Trebuchet MS"/>
              </a:rPr>
              <a:t>or</a:t>
            </a:r>
            <a:r>
              <a:rPr sz="2000" b="0" i="1" spc="5" dirty="0">
                <a:solidFill>
                  <a:srgbClr val="0D0D0D"/>
                </a:solidFill>
                <a:latin typeface="Trebuchet MS"/>
                <a:cs typeface="Trebuchet MS"/>
              </a:rPr>
              <a:t> </a:t>
            </a:r>
            <a:r>
              <a:rPr sz="2000" b="0" i="1" spc="-45" dirty="0">
                <a:solidFill>
                  <a:srgbClr val="0D0D0D"/>
                </a:solidFill>
                <a:latin typeface="Trebuchet MS"/>
                <a:cs typeface="Trebuchet MS"/>
              </a:rPr>
              <a:t>Tails.</a:t>
            </a:r>
            <a:r>
              <a:rPr sz="2000" b="0" i="1" spc="-20" dirty="0">
                <a:solidFill>
                  <a:srgbClr val="0D0D0D"/>
                </a:solidFill>
                <a:latin typeface="Trebuchet MS"/>
                <a:cs typeface="Trebuchet MS"/>
              </a:rPr>
              <a:t> </a:t>
            </a:r>
            <a:r>
              <a:rPr sz="2000" b="0" i="1" spc="-40" dirty="0">
                <a:solidFill>
                  <a:srgbClr val="0D0D0D"/>
                </a:solidFill>
                <a:latin typeface="Trebuchet MS"/>
                <a:cs typeface="Trebuchet MS"/>
              </a:rPr>
              <a:t>It’s</a:t>
            </a:r>
            <a:r>
              <a:rPr sz="2000" b="0" i="1" spc="-5" dirty="0">
                <a:solidFill>
                  <a:srgbClr val="0D0D0D"/>
                </a:solidFill>
                <a:latin typeface="Trebuchet MS"/>
                <a:cs typeface="Trebuchet MS"/>
              </a:rPr>
              <a:t> </a:t>
            </a:r>
            <a:r>
              <a:rPr sz="2000" b="0" i="1" dirty="0">
                <a:solidFill>
                  <a:srgbClr val="0D0D0D"/>
                </a:solidFill>
                <a:latin typeface="Trebuchet MS"/>
                <a:cs typeface="Trebuchet MS"/>
              </a:rPr>
              <a:t>the</a:t>
            </a:r>
            <a:r>
              <a:rPr sz="2000" b="0" i="1" spc="-15" dirty="0">
                <a:solidFill>
                  <a:srgbClr val="0D0D0D"/>
                </a:solidFill>
                <a:latin typeface="Trebuchet MS"/>
                <a:cs typeface="Trebuchet MS"/>
              </a:rPr>
              <a:t> </a:t>
            </a:r>
            <a:r>
              <a:rPr sz="2000" b="0" i="1" dirty="0">
                <a:solidFill>
                  <a:srgbClr val="0D0D0D"/>
                </a:solidFill>
                <a:latin typeface="Trebuchet MS"/>
                <a:cs typeface="Trebuchet MS"/>
              </a:rPr>
              <a:t>right</a:t>
            </a:r>
            <a:r>
              <a:rPr sz="2000" b="0" i="1" spc="-15" dirty="0">
                <a:solidFill>
                  <a:srgbClr val="0D0D0D"/>
                </a:solidFill>
                <a:latin typeface="Trebuchet MS"/>
                <a:cs typeface="Trebuchet MS"/>
              </a:rPr>
              <a:t> </a:t>
            </a:r>
            <a:r>
              <a:rPr sz="2000" b="0" i="1" dirty="0">
                <a:solidFill>
                  <a:srgbClr val="0D0D0D"/>
                </a:solidFill>
                <a:latin typeface="Trebuchet MS"/>
                <a:cs typeface="Trebuchet MS"/>
              </a:rPr>
              <a:t>team</a:t>
            </a:r>
            <a:r>
              <a:rPr sz="2000" b="0" i="1" spc="-10" dirty="0">
                <a:solidFill>
                  <a:srgbClr val="0D0D0D"/>
                </a:solidFill>
                <a:latin typeface="Trebuchet MS"/>
                <a:cs typeface="Trebuchet MS"/>
              </a:rPr>
              <a:t> </a:t>
            </a:r>
            <a:r>
              <a:rPr sz="2000" b="0" i="1" dirty="0">
                <a:solidFill>
                  <a:srgbClr val="0D0D0D"/>
                </a:solidFill>
                <a:latin typeface="Trebuchet MS"/>
                <a:cs typeface="Trebuchet MS"/>
              </a:rPr>
              <a:t>that</a:t>
            </a:r>
            <a:r>
              <a:rPr sz="2000" b="0" i="1" spc="-35" dirty="0">
                <a:solidFill>
                  <a:srgbClr val="0D0D0D"/>
                </a:solidFill>
                <a:latin typeface="Trebuchet MS"/>
                <a:cs typeface="Trebuchet MS"/>
              </a:rPr>
              <a:t> </a:t>
            </a:r>
            <a:r>
              <a:rPr sz="2000" b="0" i="1" dirty="0">
                <a:solidFill>
                  <a:srgbClr val="0D0D0D"/>
                </a:solidFill>
                <a:latin typeface="Trebuchet MS"/>
                <a:cs typeface="Trebuchet MS"/>
              </a:rPr>
              <a:t>makes</a:t>
            </a:r>
            <a:r>
              <a:rPr sz="2000" b="0" i="1" spc="-15" dirty="0">
                <a:solidFill>
                  <a:srgbClr val="0D0D0D"/>
                </a:solidFill>
                <a:latin typeface="Trebuchet MS"/>
                <a:cs typeface="Trebuchet MS"/>
              </a:rPr>
              <a:t> </a:t>
            </a:r>
            <a:r>
              <a:rPr sz="2000" b="0" i="1" dirty="0">
                <a:solidFill>
                  <a:srgbClr val="0D0D0D"/>
                </a:solidFill>
                <a:latin typeface="Trebuchet MS"/>
                <a:cs typeface="Trebuchet MS"/>
              </a:rPr>
              <a:t>the</a:t>
            </a:r>
            <a:r>
              <a:rPr sz="2000" b="0" i="1" spc="-15" dirty="0">
                <a:solidFill>
                  <a:srgbClr val="0D0D0D"/>
                </a:solidFill>
                <a:latin typeface="Trebuchet MS"/>
                <a:cs typeface="Trebuchet MS"/>
              </a:rPr>
              <a:t> </a:t>
            </a:r>
            <a:r>
              <a:rPr sz="2000" b="0" i="1" spc="-5" dirty="0">
                <a:solidFill>
                  <a:srgbClr val="0D0D0D"/>
                </a:solidFill>
                <a:latin typeface="Trebuchet MS"/>
                <a:cs typeface="Trebuchet MS"/>
              </a:rPr>
              <a:t>win.</a:t>
            </a:r>
            <a:endParaRPr sz="2000">
              <a:latin typeface="Trebuchet MS"/>
              <a:cs typeface="Trebuchet MS"/>
            </a:endParaRPr>
          </a:p>
        </p:txBody>
      </p:sp>
      <p:graphicFrame>
        <p:nvGraphicFramePr>
          <p:cNvPr id="3" name="object 3"/>
          <p:cNvGraphicFramePr>
            <a:graphicFrameLocks noGrp="1"/>
          </p:cNvGraphicFramePr>
          <p:nvPr/>
        </p:nvGraphicFramePr>
        <p:xfrm>
          <a:off x="453034" y="1307662"/>
          <a:ext cx="8231504" cy="4888337"/>
        </p:xfrm>
        <a:graphic>
          <a:graphicData uri="http://schemas.openxmlformats.org/drawingml/2006/table">
            <a:tbl>
              <a:tblPr firstRow="1" bandRow="1">
                <a:tableStyleId>{2D5ABB26-0587-4C30-8999-92F81FD0307C}</a:tableStyleId>
              </a:tblPr>
              <a:tblGrid>
                <a:gridCol w="1847214">
                  <a:extLst>
                    <a:ext uri="{9D8B030D-6E8A-4147-A177-3AD203B41FA5}">
                      <a16:colId xmlns:a16="http://schemas.microsoft.com/office/drawing/2014/main" val="20000"/>
                    </a:ext>
                  </a:extLst>
                </a:gridCol>
                <a:gridCol w="6384290">
                  <a:extLst>
                    <a:ext uri="{9D8B030D-6E8A-4147-A177-3AD203B41FA5}">
                      <a16:colId xmlns:a16="http://schemas.microsoft.com/office/drawing/2014/main" val="20001"/>
                    </a:ext>
                  </a:extLst>
                </a:gridCol>
              </a:tblGrid>
              <a:tr h="2900152">
                <a:tc>
                  <a:txBody>
                    <a:bodyPr/>
                    <a:lstStyle/>
                    <a:p>
                      <a:pPr marL="127000">
                        <a:lnSpc>
                          <a:spcPts val="1710"/>
                        </a:lnSpc>
                      </a:pPr>
                      <a:r>
                        <a:rPr sz="1500" b="1" spc="-10" dirty="0">
                          <a:solidFill>
                            <a:srgbClr val="0D0D0D"/>
                          </a:solidFill>
                          <a:latin typeface="Trebuchet MS"/>
                          <a:cs typeface="Trebuchet MS"/>
                        </a:rPr>
                        <a:t>Pradeep</a:t>
                      </a:r>
                      <a:r>
                        <a:rPr sz="1500" b="1" spc="-30" dirty="0">
                          <a:solidFill>
                            <a:srgbClr val="0D0D0D"/>
                          </a:solidFill>
                          <a:latin typeface="Trebuchet MS"/>
                          <a:cs typeface="Trebuchet MS"/>
                        </a:rPr>
                        <a:t> </a:t>
                      </a:r>
                      <a:r>
                        <a:rPr sz="1500" b="1" spc="-5" dirty="0">
                          <a:solidFill>
                            <a:srgbClr val="0D0D0D"/>
                          </a:solidFill>
                          <a:latin typeface="Trebuchet MS"/>
                          <a:cs typeface="Trebuchet MS"/>
                        </a:rPr>
                        <a:t>Gokhale:</a:t>
                      </a:r>
                      <a:endParaRPr sz="1500">
                        <a:latin typeface="Trebuchet MS"/>
                        <a:cs typeface="Trebuchet MS"/>
                      </a:endParaRPr>
                    </a:p>
                  </a:txBody>
                  <a:tcPr marL="0" marR="0" marT="0" marB="0"/>
                </a:tc>
                <a:tc>
                  <a:txBody>
                    <a:bodyPr/>
                    <a:lstStyle/>
                    <a:p>
                      <a:pPr marL="142240">
                        <a:lnSpc>
                          <a:spcPts val="1710"/>
                        </a:lnSpc>
                      </a:pPr>
                      <a:r>
                        <a:rPr sz="1500" spc="-15" dirty="0">
                          <a:solidFill>
                            <a:srgbClr val="0D0D0D"/>
                          </a:solidFill>
                          <a:latin typeface="Trebuchet MS"/>
                          <a:cs typeface="Trebuchet MS"/>
                        </a:rPr>
                        <a:t>Partner</a:t>
                      </a:r>
                      <a:r>
                        <a:rPr sz="1500" spc="-30" dirty="0">
                          <a:solidFill>
                            <a:srgbClr val="0D0D0D"/>
                          </a:solidFill>
                          <a:latin typeface="Trebuchet MS"/>
                          <a:cs typeface="Trebuchet MS"/>
                        </a:rPr>
                        <a:t> </a:t>
                      </a:r>
                      <a:r>
                        <a:rPr sz="1500" spc="-5" dirty="0">
                          <a:solidFill>
                            <a:srgbClr val="0D0D0D"/>
                          </a:solidFill>
                          <a:latin typeface="Trebuchet MS"/>
                          <a:cs typeface="Trebuchet MS"/>
                        </a:rPr>
                        <a:t>Investments</a:t>
                      </a:r>
                      <a:endParaRPr sz="1500">
                        <a:latin typeface="Trebuchet MS"/>
                        <a:cs typeface="Trebuchet MS"/>
                      </a:endParaRPr>
                    </a:p>
                    <a:p>
                      <a:pPr>
                        <a:lnSpc>
                          <a:spcPct val="100000"/>
                        </a:lnSpc>
                        <a:spcBef>
                          <a:spcPts val="15"/>
                        </a:spcBef>
                      </a:pPr>
                      <a:endParaRPr sz="1550">
                        <a:latin typeface="Times New Roman"/>
                        <a:cs typeface="Times New Roman"/>
                      </a:endParaRPr>
                    </a:p>
                    <a:p>
                      <a:pPr marL="142240">
                        <a:lnSpc>
                          <a:spcPct val="100000"/>
                        </a:lnSpc>
                        <a:spcBef>
                          <a:spcPts val="5"/>
                        </a:spcBef>
                      </a:pPr>
                      <a:r>
                        <a:rPr sz="1500" spc="-5" dirty="0">
                          <a:solidFill>
                            <a:srgbClr val="0D0D0D"/>
                          </a:solidFill>
                          <a:latin typeface="Trebuchet MS"/>
                          <a:cs typeface="Trebuchet MS"/>
                        </a:rPr>
                        <a:t>Ch</a:t>
                      </a:r>
                      <a:r>
                        <a:rPr sz="1500" dirty="0">
                          <a:solidFill>
                            <a:srgbClr val="0D0D0D"/>
                          </a:solidFill>
                          <a:latin typeface="Trebuchet MS"/>
                          <a:cs typeface="Trebuchet MS"/>
                        </a:rPr>
                        <a:t>ar</a:t>
                      </a:r>
                      <a:r>
                        <a:rPr sz="1500" spc="5" dirty="0">
                          <a:solidFill>
                            <a:srgbClr val="0D0D0D"/>
                          </a:solidFill>
                          <a:latin typeface="Trebuchet MS"/>
                          <a:cs typeface="Trebuchet MS"/>
                        </a:rPr>
                        <a:t>t</a:t>
                      </a:r>
                      <a:r>
                        <a:rPr sz="1500" spc="-5" dirty="0">
                          <a:solidFill>
                            <a:srgbClr val="0D0D0D"/>
                          </a:solidFill>
                          <a:latin typeface="Trebuchet MS"/>
                          <a:cs typeface="Trebuchet MS"/>
                        </a:rPr>
                        <a:t>ere</a:t>
                      </a:r>
                      <a:r>
                        <a:rPr sz="1500" dirty="0">
                          <a:solidFill>
                            <a:srgbClr val="0D0D0D"/>
                          </a:solidFill>
                          <a:latin typeface="Trebuchet MS"/>
                          <a:cs typeface="Trebuchet MS"/>
                        </a:rPr>
                        <a:t>d</a:t>
                      </a:r>
                      <a:r>
                        <a:rPr sz="1500" spc="-85" dirty="0">
                          <a:solidFill>
                            <a:srgbClr val="0D0D0D"/>
                          </a:solidFill>
                          <a:latin typeface="Trebuchet MS"/>
                          <a:cs typeface="Trebuchet MS"/>
                        </a:rPr>
                        <a:t> </a:t>
                      </a:r>
                      <a:r>
                        <a:rPr sz="1500" dirty="0">
                          <a:solidFill>
                            <a:srgbClr val="0D0D0D"/>
                          </a:solidFill>
                          <a:latin typeface="Trebuchet MS"/>
                          <a:cs typeface="Trebuchet MS"/>
                        </a:rPr>
                        <a:t>Ac</a:t>
                      </a:r>
                      <a:r>
                        <a:rPr sz="1500" spc="-5" dirty="0">
                          <a:solidFill>
                            <a:srgbClr val="0D0D0D"/>
                          </a:solidFill>
                          <a:latin typeface="Trebuchet MS"/>
                          <a:cs typeface="Trebuchet MS"/>
                        </a:rPr>
                        <a:t>cou</a:t>
                      </a:r>
                      <a:r>
                        <a:rPr sz="1500" spc="-10" dirty="0">
                          <a:solidFill>
                            <a:srgbClr val="0D0D0D"/>
                          </a:solidFill>
                          <a:latin typeface="Trebuchet MS"/>
                          <a:cs typeface="Trebuchet MS"/>
                        </a:rPr>
                        <a:t>n</a:t>
                      </a:r>
                      <a:r>
                        <a:rPr sz="1500" dirty="0">
                          <a:solidFill>
                            <a:srgbClr val="0D0D0D"/>
                          </a:solidFill>
                          <a:latin typeface="Trebuchet MS"/>
                          <a:cs typeface="Trebuchet MS"/>
                        </a:rPr>
                        <a:t>ta</a:t>
                      </a:r>
                      <a:r>
                        <a:rPr sz="1500" spc="-5" dirty="0">
                          <a:solidFill>
                            <a:srgbClr val="0D0D0D"/>
                          </a:solidFill>
                          <a:latin typeface="Trebuchet MS"/>
                          <a:cs typeface="Trebuchet MS"/>
                        </a:rPr>
                        <a:t>nt</a:t>
                      </a:r>
                      <a:r>
                        <a:rPr sz="1500" dirty="0">
                          <a:solidFill>
                            <a:srgbClr val="0D0D0D"/>
                          </a:solidFill>
                          <a:latin typeface="Trebuchet MS"/>
                          <a:cs typeface="Trebuchet MS"/>
                        </a:rPr>
                        <a:t>,</a:t>
                      </a:r>
                      <a:r>
                        <a:rPr sz="1500" spc="10" dirty="0">
                          <a:solidFill>
                            <a:srgbClr val="0D0D0D"/>
                          </a:solidFill>
                          <a:latin typeface="Trebuchet MS"/>
                          <a:cs typeface="Trebuchet MS"/>
                        </a:rPr>
                        <a:t> </a:t>
                      </a:r>
                      <a:r>
                        <a:rPr sz="1500" dirty="0">
                          <a:solidFill>
                            <a:srgbClr val="0D0D0D"/>
                          </a:solidFill>
                          <a:latin typeface="Trebuchet MS"/>
                          <a:cs typeface="Trebuchet MS"/>
                        </a:rPr>
                        <a:t>C</a:t>
                      </a:r>
                      <a:r>
                        <a:rPr sz="1500" spc="-150" dirty="0">
                          <a:solidFill>
                            <a:srgbClr val="0D0D0D"/>
                          </a:solidFill>
                          <a:latin typeface="Trebuchet MS"/>
                          <a:cs typeface="Trebuchet MS"/>
                        </a:rPr>
                        <a:t>F</a:t>
                      </a:r>
                      <a:r>
                        <a:rPr sz="1500" dirty="0">
                          <a:solidFill>
                            <a:srgbClr val="0D0D0D"/>
                          </a:solidFill>
                          <a:latin typeface="Trebuchet MS"/>
                          <a:cs typeface="Trebuchet MS"/>
                        </a:rPr>
                        <a:t>A</a:t>
                      </a:r>
                      <a:r>
                        <a:rPr sz="1500" spc="-95" dirty="0">
                          <a:solidFill>
                            <a:srgbClr val="0D0D0D"/>
                          </a:solidFill>
                          <a:latin typeface="Trebuchet MS"/>
                          <a:cs typeface="Trebuchet MS"/>
                        </a:rPr>
                        <a:t> </a:t>
                      </a:r>
                      <a:r>
                        <a:rPr sz="1500" dirty="0">
                          <a:solidFill>
                            <a:srgbClr val="0D0D0D"/>
                          </a:solidFill>
                          <a:latin typeface="Trebuchet MS"/>
                          <a:cs typeface="Trebuchet MS"/>
                        </a:rPr>
                        <a:t>–</a:t>
                      </a:r>
                      <a:r>
                        <a:rPr sz="1500" spc="-10" dirty="0">
                          <a:solidFill>
                            <a:srgbClr val="0D0D0D"/>
                          </a:solidFill>
                          <a:latin typeface="Trebuchet MS"/>
                          <a:cs typeface="Trebuchet MS"/>
                        </a:rPr>
                        <a:t> </a:t>
                      </a:r>
                      <a:r>
                        <a:rPr sz="1500" spc="-5" dirty="0">
                          <a:solidFill>
                            <a:srgbClr val="0D0D0D"/>
                          </a:solidFill>
                          <a:latin typeface="Trebuchet MS"/>
                          <a:cs typeface="Trebuchet MS"/>
                        </a:rPr>
                        <a:t>USA</a:t>
                      </a:r>
                      <a:endParaRPr sz="1500">
                        <a:latin typeface="Trebuchet MS"/>
                        <a:cs typeface="Trebuchet MS"/>
                      </a:endParaRPr>
                    </a:p>
                    <a:p>
                      <a:pPr marL="142240">
                        <a:lnSpc>
                          <a:spcPct val="100000"/>
                        </a:lnSpc>
                      </a:pPr>
                      <a:r>
                        <a:rPr sz="1500" dirty="0">
                          <a:solidFill>
                            <a:srgbClr val="0D0D0D"/>
                          </a:solidFill>
                          <a:latin typeface="Trebuchet MS"/>
                          <a:cs typeface="Trebuchet MS"/>
                        </a:rPr>
                        <a:t>25+</a:t>
                      </a:r>
                      <a:r>
                        <a:rPr sz="1500" spc="-20" dirty="0">
                          <a:solidFill>
                            <a:srgbClr val="0D0D0D"/>
                          </a:solidFill>
                          <a:latin typeface="Trebuchet MS"/>
                          <a:cs typeface="Trebuchet MS"/>
                        </a:rPr>
                        <a:t> </a:t>
                      </a:r>
                      <a:r>
                        <a:rPr sz="1500" spc="-5" dirty="0">
                          <a:solidFill>
                            <a:srgbClr val="0D0D0D"/>
                          </a:solidFill>
                          <a:latin typeface="Trebuchet MS"/>
                          <a:cs typeface="Trebuchet MS"/>
                        </a:rPr>
                        <a:t>years</a:t>
                      </a:r>
                      <a:r>
                        <a:rPr sz="1500" dirty="0">
                          <a:solidFill>
                            <a:srgbClr val="0D0D0D"/>
                          </a:solidFill>
                          <a:latin typeface="Trebuchet MS"/>
                          <a:cs typeface="Trebuchet MS"/>
                        </a:rPr>
                        <a:t> </a:t>
                      </a:r>
                      <a:r>
                        <a:rPr sz="1500" spc="-5" dirty="0">
                          <a:solidFill>
                            <a:srgbClr val="0D0D0D"/>
                          </a:solidFill>
                          <a:latin typeface="Trebuchet MS"/>
                          <a:cs typeface="Trebuchet MS"/>
                        </a:rPr>
                        <a:t>of</a:t>
                      </a:r>
                      <a:r>
                        <a:rPr sz="1500" spc="-15" dirty="0">
                          <a:solidFill>
                            <a:srgbClr val="0D0D0D"/>
                          </a:solidFill>
                          <a:latin typeface="Trebuchet MS"/>
                          <a:cs typeface="Trebuchet MS"/>
                        </a:rPr>
                        <a:t> </a:t>
                      </a:r>
                      <a:r>
                        <a:rPr sz="1500" spc="-5" dirty="0">
                          <a:solidFill>
                            <a:srgbClr val="0D0D0D"/>
                          </a:solidFill>
                          <a:latin typeface="Trebuchet MS"/>
                          <a:cs typeface="Trebuchet MS"/>
                        </a:rPr>
                        <a:t>equity</a:t>
                      </a:r>
                      <a:r>
                        <a:rPr sz="1500" spc="-20" dirty="0">
                          <a:solidFill>
                            <a:srgbClr val="0D0D0D"/>
                          </a:solidFill>
                          <a:latin typeface="Trebuchet MS"/>
                          <a:cs typeface="Trebuchet MS"/>
                        </a:rPr>
                        <a:t> </a:t>
                      </a:r>
                      <a:r>
                        <a:rPr sz="1500" spc="-5" dirty="0">
                          <a:solidFill>
                            <a:srgbClr val="0D0D0D"/>
                          </a:solidFill>
                          <a:latin typeface="Trebuchet MS"/>
                          <a:cs typeface="Trebuchet MS"/>
                        </a:rPr>
                        <a:t>market</a:t>
                      </a:r>
                      <a:r>
                        <a:rPr sz="1500" spc="10" dirty="0">
                          <a:solidFill>
                            <a:srgbClr val="0D0D0D"/>
                          </a:solidFill>
                          <a:latin typeface="Trebuchet MS"/>
                          <a:cs typeface="Trebuchet MS"/>
                        </a:rPr>
                        <a:t> </a:t>
                      </a:r>
                      <a:r>
                        <a:rPr sz="1500" spc="-5" dirty="0">
                          <a:solidFill>
                            <a:srgbClr val="0D0D0D"/>
                          </a:solidFill>
                          <a:latin typeface="Trebuchet MS"/>
                          <a:cs typeface="Trebuchet MS"/>
                        </a:rPr>
                        <a:t>experience</a:t>
                      </a:r>
                      <a:endParaRPr sz="1500">
                        <a:latin typeface="Trebuchet MS"/>
                        <a:cs typeface="Trebuchet MS"/>
                      </a:endParaRPr>
                    </a:p>
                    <a:p>
                      <a:pPr marL="142240">
                        <a:lnSpc>
                          <a:spcPct val="100000"/>
                        </a:lnSpc>
                      </a:pPr>
                      <a:r>
                        <a:rPr sz="1500" spc="-15" dirty="0">
                          <a:solidFill>
                            <a:srgbClr val="0D0D0D"/>
                          </a:solidFill>
                          <a:latin typeface="Trebuchet MS"/>
                          <a:cs typeface="Trebuchet MS"/>
                        </a:rPr>
                        <a:t>Worked</a:t>
                      </a:r>
                      <a:r>
                        <a:rPr sz="1500" spc="-5" dirty="0">
                          <a:solidFill>
                            <a:srgbClr val="0D0D0D"/>
                          </a:solidFill>
                          <a:latin typeface="Trebuchet MS"/>
                          <a:cs typeface="Trebuchet MS"/>
                        </a:rPr>
                        <a:t> with institutions</a:t>
                      </a:r>
                      <a:r>
                        <a:rPr sz="1500" spc="15" dirty="0">
                          <a:solidFill>
                            <a:srgbClr val="0D0D0D"/>
                          </a:solidFill>
                          <a:latin typeface="Trebuchet MS"/>
                          <a:cs typeface="Trebuchet MS"/>
                        </a:rPr>
                        <a:t> </a:t>
                      </a:r>
                      <a:r>
                        <a:rPr sz="1500" spc="-5" dirty="0">
                          <a:solidFill>
                            <a:srgbClr val="0D0D0D"/>
                          </a:solidFill>
                          <a:latin typeface="Trebuchet MS"/>
                          <a:cs typeface="Trebuchet MS"/>
                        </a:rPr>
                        <a:t>like</a:t>
                      </a:r>
                      <a:r>
                        <a:rPr sz="1500" spc="-40" dirty="0">
                          <a:solidFill>
                            <a:srgbClr val="0D0D0D"/>
                          </a:solidFill>
                          <a:latin typeface="Trebuchet MS"/>
                          <a:cs typeface="Trebuchet MS"/>
                        </a:rPr>
                        <a:t> </a:t>
                      </a:r>
                      <a:r>
                        <a:rPr sz="1500" spc="-110" dirty="0">
                          <a:solidFill>
                            <a:srgbClr val="0D0D0D"/>
                          </a:solidFill>
                          <a:latin typeface="Trebuchet MS"/>
                          <a:cs typeface="Trebuchet MS"/>
                        </a:rPr>
                        <a:t>TATA</a:t>
                      </a:r>
                      <a:r>
                        <a:rPr sz="1500" spc="-90" dirty="0">
                          <a:solidFill>
                            <a:srgbClr val="0D0D0D"/>
                          </a:solidFill>
                          <a:latin typeface="Trebuchet MS"/>
                          <a:cs typeface="Trebuchet MS"/>
                        </a:rPr>
                        <a:t> </a:t>
                      </a:r>
                      <a:r>
                        <a:rPr sz="1500" spc="-95" dirty="0">
                          <a:solidFill>
                            <a:srgbClr val="0D0D0D"/>
                          </a:solidFill>
                          <a:latin typeface="Trebuchet MS"/>
                          <a:cs typeface="Trebuchet MS"/>
                        </a:rPr>
                        <a:t>MF,</a:t>
                      </a:r>
                      <a:r>
                        <a:rPr sz="1500" spc="-5" dirty="0">
                          <a:solidFill>
                            <a:srgbClr val="0D0D0D"/>
                          </a:solidFill>
                          <a:latin typeface="Trebuchet MS"/>
                          <a:cs typeface="Trebuchet MS"/>
                        </a:rPr>
                        <a:t> </a:t>
                      </a:r>
                      <a:r>
                        <a:rPr sz="1500" dirty="0">
                          <a:solidFill>
                            <a:srgbClr val="0D0D0D"/>
                          </a:solidFill>
                          <a:latin typeface="Trebuchet MS"/>
                          <a:cs typeface="Trebuchet MS"/>
                        </a:rPr>
                        <a:t>ITI</a:t>
                      </a:r>
                      <a:r>
                        <a:rPr sz="1500" spc="-10" dirty="0">
                          <a:solidFill>
                            <a:srgbClr val="0D0D0D"/>
                          </a:solidFill>
                          <a:latin typeface="Trebuchet MS"/>
                          <a:cs typeface="Trebuchet MS"/>
                        </a:rPr>
                        <a:t> </a:t>
                      </a:r>
                      <a:r>
                        <a:rPr sz="1500" spc="-95" dirty="0">
                          <a:solidFill>
                            <a:srgbClr val="0D0D0D"/>
                          </a:solidFill>
                          <a:latin typeface="Trebuchet MS"/>
                          <a:cs typeface="Trebuchet MS"/>
                        </a:rPr>
                        <a:t>MF,</a:t>
                      </a:r>
                      <a:r>
                        <a:rPr sz="1500" spc="-10" dirty="0">
                          <a:solidFill>
                            <a:srgbClr val="0D0D0D"/>
                          </a:solidFill>
                          <a:latin typeface="Trebuchet MS"/>
                          <a:cs typeface="Trebuchet MS"/>
                        </a:rPr>
                        <a:t> </a:t>
                      </a:r>
                      <a:r>
                        <a:rPr sz="1500" dirty="0">
                          <a:solidFill>
                            <a:srgbClr val="0D0D0D"/>
                          </a:solidFill>
                          <a:latin typeface="Trebuchet MS"/>
                          <a:cs typeface="Trebuchet MS"/>
                        </a:rPr>
                        <a:t>CARE Ratings.</a:t>
                      </a:r>
                      <a:endParaRPr sz="1500">
                        <a:latin typeface="Trebuchet MS"/>
                        <a:cs typeface="Trebuchet MS"/>
                      </a:endParaRPr>
                    </a:p>
                    <a:p>
                      <a:pPr marL="142240" marR="119380" algn="just">
                        <a:lnSpc>
                          <a:spcPct val="100000"/>
                        </a:lnSpc>
                      </a:pPr>
                      <a:r>
                        <a:rPr sz="1500" spc="-5" dirty="0">
                          <a:solidFill>
                            <a:srgbClr val="0D0D0D"/>
                          </a:solidFill>
                          <a:latin typeface="Trebuchet MS"/>
                          <a:cs typeface="Trebuchet MS"/>
                        </a:rPr>
                        <a:t>Last assignment as Head Equity Head of Equity </a:t>
                      </a:r>
                      <a:r>
                        <a:rPr sz="1500" dirty="0">
                          <a:solidFill>
                            <a:srgbClr val="0D0D0D"/>
                          </a:solidFill>
                          <a:latin typeface="Trebuchet MS"/>
                          <a:cs typeface="Trebuchet MS"/>
                        </a:rPr>
                        <a:t>at </a:t>
                      </a:r>
                      <a:r>
                        <a:rPr sz="1500" spc="-5" dirty="0">
                          <a:solidFill>
                            <a:srgbClr val="0D0D0D"/>
                          </a:solidFill>
                          <a:latin typeface="Trebuchet MS"/>
                          <a:cs typeface="Trebuchet MS"/>
                        </a:rPr>
                        <a:t>ITI AMC </a:t>
                      </a:r>
                      <a:r>
                        <a:rPr sz="1500" dirty="0">
                          <a:solidFill>
                            <a:srgbClr val="0D0D0D"/>
                          </a:solidFill>
                          <a:latin typeface="Trebuchet MS"/>
                          <a:cs typeface="Trebuchet MS"/>
                        </a:rPr>
                        <a:t>for 4 </a:t>
                      </a:r>
                      <a:r>
                        <a:rPr sz="1500" spc="-5" dirty="0">
                          <a:solidFill>
                            <a:srgbClr val="0D0D0D"/>
                          </a:solidFill>
                          <a:latin typeface="Trebuchet MS"/>
                          <a:cs typeface="Trebuchet MS"/>
                        </a:rPr>
                        <a:t>years. </a:t>
                      </a:r>
                      <a:r>
                        <a:rPr sz="1500" dirty="0">
                          <a:solidFill>
                            <a:srgbClr val="0D0D0D"/>
                          </a:solidFill>
                          <a:latin typeface="Trebuchet MS"/>
                          <a:cs typeface="Trebuchet MS"/>
                        </a:rPr>
                        <a:t> </a:t>
                      </a:r>
                      <a:r>
                        <a:rPr sz="1500" spc="-15" dirty="0">
                          <a:solidFill>
                            <a:srgbClr val="0D0D0D"/>
                          </a:solidFill>
                          <a:latin typeface="Trebuchet MS"/>
                          <a:cs typeface="Trebuchet MS"/>
                        </a:rPr>
                        <a:t>Prior </a:t>
                      </a:r>
                      <a:r>
                        <a:rPr sz="1500" spc="-5" dirty="0">
                          <a:solidFill>
                            <a:srgbClr val="0D0D0D"/>
                          </a:solidFill>
                          <a:latin typeface="Trebuchet MS"/>
                          <a:cs typeface="Trebuchet MS"/>
                        </a:rPr>
                        <a:t>to ITI, he was </a:t>
                      </a:r>
                      <a:r>
                        <a:rPr sz="1500" dirty="0">
                          <a:solidFill>
                            <a:srgbClr val="0D0D0D"/>
                          </a:solidFill>
                          <a:latin typeface="Trebuchet MS"/>
                          <a:cs typeface="Trebuchet MS"/>
                        </a:rPr>
                        <a:t>at </a:t>
                      </a:r>
                      <a:r>
                        <a:rPr sz="1500" spc="-50" dirty="0">
                          <a:solidFill>
                            <a:srgbClr val="0D0D0D"/>
                          </a:solidFill>
                          <a:latin typeface="Trebuchet MS"/>
                          <a:cs typeface="Trebuchet MS"/>
                        </a:rPr>
                        <a:t>Tata </a:t>
                      </a:r>
                      <a:r>
                        <a:rPr sz="1500" dirty="0">
                          <a:solidFill>
                            <a:srgbClr val="0D0D0D"/>
                          </a:solidFill>
                          <a:latin typeface="Trebuchet MS"/>
                          <a:cs typeface="Trebuchet MS"/>
                        </a:rPr>
                        <a:t>MF </a:t>
                      </a:r>
                      <a:r>
                        <a:rPr sz="1500" spc="-5" dirty="0">
                          <a:solidFill>
                            <a:srgbClr val="0D0D0D"/>
                          </a:solidFill>
                          <a:latin typeface="Trebuchet MS"/>
                          <a:cs typeface="Trebuchet MS"/>
                        </a:rPr>
                        <a:t>for </a:t>
                      </a:r>
                      <a:r>
                        <a:rPr sz="1500" dirty="0">
                          <a:solidFill>
                            <a:srgbClr val="0D0D0D"/>
                          </a:solidFill>
                          <a:latin typeface="Trebuchet MS"/>
                          <a:cs typeface="Trebuchet MS"/>
                        </a:rPr>
                        <a:t>15 years, </a:t>
                      </a:r>
                      <a:r>
                        <a:rPr sz="1500" spc="-15" dirty="0">
                          <a:solidFill>
                            <a:srgbClr val="0D0D0D"/>
                          </a:solidFill>
                          <a:latin typeface="Trebuchet MS"/>
                          <a:cs typeface="Trebuchet MS"/>
                        </a:rPr>
                        <a:t>Pradeep </a:t>
                      </a:r>
                      <a:r>
                        <a:rPr sz="1500" spc="-5" dirty="0">
                          <a:solidFill>
                            <a:srgbClr val="0D0D0D"/>
                          </a:solidFill>
                          <a:latin typeface="Trebuchet MS"/>
                          <a:cs typeface="Trebuchet MS"/>
                        </a:rPr>
                        <a:t>managed </a:t>
                      </a:r>
                      <a:r>
                        <a:rPr sz="1500" dirty="0">
                          <a:solidFill>
                            <a:srgbClr val="0D0D0D"/>
                          </a:solidFill>
                          <a:latin typeface="Trebuchet MS"/>
                          <a:cs typeface="Trebuchet MS"/>
                        </a:rPr>
                        <a:t>a </a:t>
                      </a:r>
                      <a:r>
                        <a:rPr sz="1500" spc="-5" dirty="0">
                          <a:solidFill>
                            <a:srgbClr val="0D0D0D"/>
                          </a:solidFill>
                          <a:latin typeface="Trebuchet MS"/>
                          <a:cs typeface="Trebuchet MS"/>
                        </a:rPr>
                        <a:t>broad </a:t>
                      </a:r>
                      <a:r>
                        <a:rPr sz="1500" dirty="0">
                          <a:solidFill>
                            <a:srgbClr val="0D0D0D"/>
                          </a:solidFill>
                          <a:latin typeface="Trebuchet MS"/>
                          <a:cs typeface="Trebuchet MS"/>
                        </a:rPr>
                        <a:t> </a:t>
                      </a:r>
                      <a:r>
                        <a:rPr sz="1500" spc="-5" dirty="0">
                          <a:solidFill>
                            <a:srgbClr val="0D0D0D"/>
                          </a:solidFill>
                          <a:latin typeface="Trebuchet MS"/>
                          <a:cs typeface="Trebuchet MS"/>
                        </a:rPr>
                        <a:t>spectrum of schemes across large-cap </a:t>
                      </a:r>
                      <a:r>
                        <a:rPr sz="1500" spc="-40" dirty="0">
                          <a:solidFill>
                            <a:srgbClr val="0D0D0D"/>
                          </a:solidFill>
                          <a:latin typeface="Trebuchet MS"/>
                          <a:cs typeface="Trebuchet MS"/>
                        </a:rPr>
                        <a:t>(Tata</a:t>
                      </a:r>
                      <a:r>
                        <a:rPr sz="1500" spc="370" dirty="0">
                          <a:solidFill>
                            <a:srgbClr val="0D0D0D"/>
                          </a:solidFill>
                          <a:latin typeface="Trebuchet MS"/>
                          <a:cs typeface="Trebuchet MS"/>
                        </a:rPr>
                        <a:t> </a:t>
                      </a:r>
                      <a:r>
                        <a:rPr sz="1500" spc="-5" dirty="0">
                          <a:solidFill>
                            <a:srgbClr val="0D0D0D"/>
                          </a:solidFill>
                          <a:latin typeface="Trebuchet MS"/>
                          <a:cs typeface="Trebuchet MS"/>
                        </a:rPr>
                        <a:t>Large </a:t>
                      </a:r>
                      <a:r>
                        <a:rPr sz="1500" dirty="0">
                          <a:solidFill>
                            <a:srgbClr val="0D0D0D"/>
                          </a:solidFill>
                          <a:latin typeface="Trebuchet MS"/>
                          <a:cs typeface="Trebuchet MS"/>
                        </a:rPr>
                        <a:t>Cap </a:t>
                      </a:r>
                      <a:r>
                        <a:rPr sz="1500" spc="-5" dirty="0">
                          <a:solidFill>
                            <a:srgbClr val="0D0D0D"/>
                          </a:solidFill>
                          <a:latin typeface="Trebuchet MS"/>
                          <a:cs typeface="Trebuchet MS"/>
                        </a:rPr>
                        <a:t>Fund), multi- </a:t>
                      </a:r>
                      <a:r>
                        <a:rPr sz="1500" dirty="0">
                          <a:solidFill>
                            <a:srgbClr val="0D0D0D"/>
                          </a:solidFill>
                          <a:latin typeface="Trebuchet MS"/>
                          <a:cs typeface="Trebuchet MS"/>
                        </a:rPr>
                        <a:t> </a:t>
                      </a:r>
                      <a:r>
                        <a:rPr sz="1500" spc="-5" dirty="0">
                          <a:solidFill>
                            <a:srgbClr val="0D0D0D"/>
                          </a:solidFill>
                          <a:latin typeface="Trebuchet MS"/>
                          <a:cs typeface="Trebuchet MS"/>
                        </a:rPr>
                        <a:t>cap </a:t>
                      </a:r>
                      <a:r>
                        <a:rPr sz="1500" spc="-40" dirty="0">
                          <a:solidFill>
                            <a:srgbClr val="0D0D0D"/>
                          </a:solidFill>
                          <a:latin typeface="Trebuchet MS"/>
                          <a:cs typeface="Trebuchet MS"/>
                        </a:rPr>
                        <a:t>(Tata </a:t>
                      </a:r>
                      <a:r>
                        <a:rPr sz="1500" spc="-5" dirty="0">
                          <a:solidFill>
                            <a:srgbClr val="0D0D0D"/>
                          </a:solidFill>
                          <a:latin typeface="Trebuchet MS"/>
                          <a:cs typeface="Trebuchet MS"/>
                        </a:rPr>
                        <a:t>Large and Midcap Fund, </a:t>
                      </a:r>
                      <a:r>
                        <a:rPr sz="1500" spc="-50" dirty="0">
                          <a:solidFill>
                            <a:srgbClr val="0D0D0D"/>
                          </a:solidFill>
                          <a:latin typeface="Trebuchet MS"/>
                          <a:cs typeface="Trebuchet MS"/>
                        </a:rPr>
                        <a:t>Tata </a:t>
                      </a:r>
                      <a:r>
                        <a:rPr sz="1500" spc="-5" dirty="0">
                          <a:solidFill>
                            <a:srgbClr val="0D0D0D"/>
                          </a:solidFill>
                          <a:latin typeface="Trebuchet MS"/>
                          <a:cs typeface="Trebuchet MS"/>
                        </a:rPr>
                        <a:t>India </a:t>
                      </a:r>
                      <a:r>
                        <a:rPr sz="1500" spc="-65" dirty="0">
                          <a:solidFill>
                            <a:srgbClr val="0D0D0D"/>
                          </a:solidFill>
                          <a:latin typeface="Trebuchet MS"/>
                          <a:cs typeface="Trebuchet MS"/>
                        </a:rPr>
                        <a:t>Tax </a:t>
                      </a:r>
                      <a:r>
                        <a:rPr sz="1500" spc="-5" dirty="0">
                          <a:solidFill>
                            <a:srgbClr val="0D0D0D"/>
                          </a:solidFill>
                          <a:latin typeface="Trebuchet MS"/>
                          <a:cs typeface="Trebuchet MS"/>
                        </a:rPr>
                        <a:t>Savings Fund, and </a:t>
                      </a:r>
                      <a:r>
                        <a:rPr sz="1500" spc="-10" dirty="0">
                          <a:solidFill>
                            <a:srgbClr val="0D0D0D"/>
                          </a:solidFill>
                          <a:latin typeface="Trebuchet MS"/>
                          <a:cs typeface="Trebuchet MS"/>
                        </a:rPr>
                        <a:t>the </a:t>
                      </a:r>
                      <a:r>
                        <a:rPr sz="1500" spc="-5" dirty="0">
                          <a:solidFill>
                            <a:srgbClr val="0D0D0D"/>
                          </a:solidFill>
                          <a:latin typeface="Trebuchet MS"/>
                          <a:cs typeface="Trebuchet MS"/>
                        </a:rPr>
                        <a:t> equity </a:t>
                      </a:r>
                      <a:r>
                        <a:rPr sz="1500" dirty="0">
                          <a:solidFill>
                            <a:srgbClr val="0D0D0D"/>
                          </a:solidFill>
                          <a:latin typeface="Trebuchet MS"/>
                          <a:cs typeface="Trebuchet MS"/>
                        </a:rPr>
                        <a:t>portion </a:t>
                      </a:r>
                      <a:r>
                        <a:rPr sz="1500" spc="-5" dirty="0">
                          <a:solidFill>
                            <a:srgbClr val="0D0D0D"/>
                          </a:solidFill>
                          <a:latin typeface="Trebuchet MS"/>
                          <a:cs typeface="Trebuchet MS"/>
                        </a:rPr>
                        <a:t>of </a:t>
                      </a:r>
                      <a:r>
                        <a:rPr sz="1500" spc="-50" dirty="0">
                          <a:solidFill>
                            <a:srgbClr val="0D0D0D"/>
                          </a:solidFill>
                          <a:latin typeface="Trebuchet MS"/>
                          <a:cs typeface="Trebuchet MS"/>
                        </a:rPr>
                        <a:t>Tata </a:t>
                      </a:r>
                      <a:r>
                        <a:rPr sz="1500" dirty="0">
                          <a:solidFill>
                            <a:srgbClr val="0D0D0D"/>
                          </a:solidFill>
                          <a:latin typeface="Trebuchet MS"/>
                          <a:cs typeface="Trebuchet MS"/>
                        </a:rPr>
                        <a:t>Hybrid </a:t>
                      </a:r>
                      <a:r>
                        <a:rPr sz="1500" spc="-5" dirty="0">
                          <a:solidFill>
                            <a:srgbClr val="0D0D0D"/>
                          </a:solidFill>
                          <a:latin typeface="Trebuchet MS"/>
                          <a:cs typeface="Trebuchet MS"/>
                        </a:rPr>
                        <a:t>Equity Fund), offshore fund </a:t>
                      </a:r>
                      <a:r>
                        <a:rPr sz="1500" spc="-40" dirty="0">
                          <a:solidFill>
                            <a:srgbClr val="0D0D0D"/>
                          </a:solidFill>
                          <a:latin typeface="Trebuchet MS"/>
                          <a:cs typeface="Trebuchet MS"/>
                        </a:rPr>
                        <a:t>(Tata </a:t>
                      </a:r>
                      <a:r>
                        <a:rPr sz="1500" spc="-10" dirty="0">
                          <a:solidFill>
                            <a:srgbClr val="0D0D0D"/>
                          </a:solidFill>
                          <a:latin typeface="Trebuchet MS"/>
                          <a:cs typeface="Trebuchet MS"/>
                        </a:rPr>
                        <a:t>India </a:t>
                      </a:r>
                      <a:r>
                        <a:rPr sz="1500" spc="-5" dirty="0">
                          <a:solidFill>
                            <a:srgbClr val="0D0D0D"/>
                          </a:solidFill>
                          <a:latin typeface="Trebuchet MS"/>
                          <a:cs typeface="Trebuchet MS"/>
                        </a:rPr>
                        <a:t> Offshore Opportunities Fund), and thematic funds </a:t>
                      </a:r>
                      <a:r>
                        <a:rPr sz="1500" spc="-40" dirty="0">
                          <a:solidFill>
                            <a:srgbClr val="0D0D0D"/>
                          </a:solidFill>
                          <a:latin typeface="Trebuchet MS"/>
                          <a:cs typeface="Trebuchet MS"/>
                        </a:rPr>
                        <a:t>(Tata </a:t>
                      </a:r>
                      <a:r>
                        <a:rPr sz="1500" spc="-5" dirty="0">
                          <a:solidFill>
                            <a:srgbClr val="0D0D0D"/>
                          </a:solidFill>
                          <a:latin typeface="Trebuchet MS"/>
                          <a:cs typeface="Trebuchet MS"/>
                        </a:rPr>
                        <a:t>Ethical Fund) </a:t>
                      </a:r>
                      <a:r>
                        <a:rPr sz="1500" dirty="0">
                          <a:solidFill>
                            <a:srgbClr val="0D0D0D"/>
                          </a:solidFill>
                          <a:latin typeface="Trebuchet MS"/>
                          <a:cs typeface="Trebuchet MS"/>
                        </a:rPr>
                        <a:t> </a:t>
                      </a:r>
                      <a:r>
                        <a:rPr sz="1500" spc="-5" dirty="0">
                          <a:solidFill>
                            <a:srgbClr val="0D0D0D"/>
                          </a:solidFill>
                          <a:latin typeface="Trebuchet MS"/>
                          <a:cs typeface="Trebuchet MS"/>
                        </a:rPr>
                        <a:t>with</a:t>
                      </a:r>
                      <a:r>
                        <a:rPr sz="1500" spc="-15" dirty="0">
                          <a:solidFill>
                            <a:srgbClr val="0D0D0D"/>
                          </a:solidFill>
                          <a:latin typeface="Trebuchet MS"/>
                          <a:cs typeface="Trebuchet MS"/>
                        </a:rPr>
                        <a:t> </a:t>
                      </a:r>
                      <a:r>
                        <a:rPr sz="1500" dirty="0">
                          <a:solidFill>
                            <a:srgbClr val="0D0D0D"/>
                          </a:solidFill>
                          <a:latin typeface="Trebuchet MS"/>
                          <a:cs typeface="Trebuchet MS"/>
                        </a:rPr>
                        <a:t>assets </a:t>
                      </a:r>
                      <a:r>
                        <a:rPr sz="1500" spc="-5" dirty="0">
                          <a:solidFill>
                            <a:srgbClr val="0D0D0D"/>
                          </a:solidFill>
                          <a:latin typeface="Trebuchet MS"/>
                          <a:cs typeface="Trebuchet MS"/>
                        </a:rPr>
                        <a:t>under</a:t>
                      </a:r>
                      <a:r>
                        <a:rPr sz="1500" spc="20" dirty="0">
                          <a:solidFill>
                            <a:srgbClr val="0D0D0D"/>
                          </a:solidFill>
                          <a:latin typeface="Trebuchet MS"/>
                          <a:cs typeface="Trebuchet MS"/>
                        </a:rPr>
                        <a:t> </a:t>
                      </a:r>
                      <a:r>
                        <a:rPr sz="1500" spc="-5" dirty="0">
                          <a:solidFill>
                            <a:srgbClr val="0D0D0D"/>
                          </a:solidFill>
                          <a:latin typeface="Trebuchet MS"/>
                          <a:cs typeface="Trebuchet MS"/>
                        </a:rPr>
                        <a:t>management exceeding</a:t>
                      </a:r>
                      <a:r>
                        <a:rPr sz="1500" spc="-25" dirty="0">
                          <a:solidFill>
                            <a:srgbClr val="0D0D0D"/>
                          </a:solidFill>
                          <a:latin typeface="Trebuchet MS"/>
                          <a:cs typeface="Trebuchet MS"/>
                        </a:rPr>
                        <a:t> </a:t>
                      </a:r>
                      <a:r>
                        <a:rPr sz="1500" dirty="0">
                          <a:solidFill>
                            <a:srgbClr val="0D0D0D"/>
                          </a:solidFill>
                          <a:latin typeface="Trebuchet MS"/>
                          <a:cs typeface="Trebuchet MS"/>
                        </a:rPr>
                        <a:t>Rs.</a:t>
                      </a:r>
                      <a:r>
                        <a:rPr sz="1500" spc="5" dirty="0">
                          <a:solidFill>
                            <a:srgbClr val="0D0D0D"/>
                          </a:solidFill>
                          <a:latin typeface="Trebuchet MS"/>
                          <a:cs typeface="Trebuchet MS"/>
                        </a:rPr>
                        <a:t> </a:t>
                      </a:r>
                      <a:r>
                        <a:rPr sz="1500" dirty="0">
                          <a:solidFill>
                            <a:srgbClr val="0D0D0D"/>
                          </a:solidFill>
                          <a:latin typeface="Trebuchet MS"/>
                          <a:cs typeface="Trebuchet MS"/>
                        </a:rPr>
                        <a:t>5,000</a:t>
                      </a:r>
                      <a:r>
                        <a:rPr sz="1500" spc="-30" dirty="0">
                          <a:solidFill>
                            <a:srgbClr val="0D0D0D"/>
                          </a:solidFill>
                          <a:latin typeface="Trebuchet MS"/>
                          <a:cs typeface="Trebuchet MS"/>
                        </a:rPr>
                        <a:t> </a:t>
                      </a:r>
                      <a:r>
                        <a:rPr sz="1500" dirty="0">
                          <a:solidFill>
                            <a:srgbClr val="0D0D0D"/>
                          </a:solidFill>
                          <a:latin typeface="Trebuchet MS"/>
                          <a:cs typeface="Trebuchet MS"/>
                        </a:rPr>
                        <a:t>crores.</a:t>
                      </a:r>
                      <a:endParaRPr sz="1500">
                        <a:latin typeface="Trebuchet MS"/>
                        <a:cs typeface="Trebuchet MS"/>
                      </a:endParaRPr>
                    </a:p>
                  </a:txBody>
                  <a:tcPr marL="0" marR="0" marT="0" marB="0"/>
                </a:tc>
                <a:extLst>
                  <a:ext uri="{0D108BD9-81ED-4DB2-BD59-A6C34878D82A}">
                    <a16:rowId xmlns:a16="http://schemas.microsoft.com/office/drawing/2014/main" val="10000"/>
                  </a:ext>
                </a:extLst>
              </a:tr>
              <a:tr h="1985371">
                <a:tc>
                  <a:txBody>
                    <a:bodyPr/>
                    <a:lstStyle/>
                    <a:p>
                      <a:pPr marL="127000">
                        <a:lnSpc>
                          <a:spcPct val="100000"/>
                        </a:lnSpc>
                        <a:spcBef>
                          <a:spcPts val="1320"/>
                        </a:spcBef>
                      </a:pPr>
                      <a:r>
                        <a:rPr sz="1450" b="1" spc="-5" dirty="0">
                          <a:solidFill>
                            <a:srgbClr val="0D0D0D"/>
                          </a:solidFill>
                          <a:latin typeface="Trebuchet MS"/>
                          <a:cs typeface="Trebuchet MS"/>
                        </a:rPr>
                        <a:t>Nitin</a:t>
                      </a:r>
                      <a:r>
                        <a:rPr sz="1450" b="1" spc="-40" dirty="0">
                          <a:solidFill>
                            <a:srgbClr val="0D0D0D"/>
                          </a:solidFill>
                          <a:latin typeface="Trebuchet MS"/>
                          <a:cs typeface="Trebuchet MS"/>
                        </a:rPr>
                        <a:t> </a:t>
                      </a:r>
                      <a:r>
                        <a:rPr sz="1450" b="1" spc="-15" dirty="0">
                          <a:solidFill>
                            <a:srgbClr val="0D0D0D"/>
                          </a:solidFill>
                          <a:latin typeface="Trebuchet MS"/>
                          <a:cs typeface="Trebuchet MS"/>
                        </a:rPr>
                        <a:t>Pandey:</a:t>
                      </a:r>
                      <a:endParaRPr sz="1450">
                        <a:latin typeface="Trebuchet MS"/>
                        <a:cs typeface="Trebuchet MS"/>
                      </a:endParaRPr>
                    </a:p>
                  </a:txBody>
                  <a:tcPr marL="0" marR="0" marT="167640" marB="0"/>
                </a:tc>
                <a:tc>
                  <a:txBody>
                    <a:bodyPr/>
                    <a:lstStyle/>
                    <a:p>
                      <a:pPr marL="142240">
                        <a:lnSpc>
                          <a:spcPct val="100000"/>
                        </a:lnSpc>
                        <a:spcBef>
                          <a:spcPts val="1195"/>
                        </a:spcBef>
                      </a:pPr>
                      <a:r>
                        <a:rPr sz="1500" spc="-15" dirty="0">
                          <a:solidFill>
                            <a:srgbClr val="0D0D0D"/>
                          </a:solidFill>
                          <a:latin typeface="Trebuchet MS"/>
                          <a:cs typeface="Trebuchet MS"/>
                        </a:rPr>
                        <a:t>Partner</a:t>
                      </a:r>
                      <a:r>
                        <a:rPr sz="1500" spc="-30" dirty="0">
                          <a:solidFill>
                            <a:srgbClr val="0D0D0D"/>
                          </a:solidFill>
                          <a:latin typeface="Trebuchet MS"/>
                          <a:cs typeface="Trebuchet MS"/>
                        </a:rPr>
                        <a:t> </a:t>
                      </a:r>
                      <a:r>
                        <a:rPr sz="1500" spc="-5" dirty="0">
                          <a:solidFill>
                            <a:srgbClr val="0D0D0D"/>
                          </a:solidFill>
                          <a:latin typeface="Trebuchet MS"/>
                          <a:cs typeface="Trebuchet MS"/>
                        </a:rPr>
                        <a:t>Investments</a:t>
                      </a:r>
                      <a:endParaRPr sz="1500">
                        <a:latin typeface="Trebuchet MS"/>
                        <a:cs typeface="Trebuchet MS"/>
                      </a:endParaRPr>
                    </a:p>
                    <a:p>
                      <a:pPr>
                        <a:lnSpc>
                          <a:spcPct val="100000"/>
                        </a:lnSpc>
                        <a:spcBef>
                          <a:spcPts val="20"/>
                        </a:spcBef>
                      </a:pPr>
                      <a:endParaRPr sz="1550">
                        <a:latin typeface="Times New Roman"/>
                        <a:cs typeface="Times New Roman"/>
                      </a:endParaRPr>
                    </a:p>
                    <a:p>
                      <a:pPr marL="142240">
                        <a:lnSpc>
                          <a:spcPct val="100000"/>
                        </a:lnSpc>
                      </a:pPr>
                      <a:r>
                        <a:rPr sz="1500" dirty="0">
                          <a:solidFill>
                            <a:srgbClr val="0D0D0D"/>
                          </a:solidFill>
                          <a:latin typeface="Trebuchet MS"/>
                          <a:cs typeface="Trebuchet MS"/>
                        </a:rPr>
                        <a:t>PGDBA</a:t>
                      </a:r>
                      <a:endParaRPr sz="1500">
                        <a:latin typeface="Trebuchet MS"/>
                        <a:cs typeface="Trebuchet MS"/>
                      </a:endParaRPr>
                    </a:p>
                    <a:p>
                      <a:pPr marL="142240">
                        <a:lnSpc>
                          <a:spcPct val="100000"/>
                        </a:lnSpc>
                      </a:pPr>
                      <a:r>
                        <a:rPr sz="1500" dirty="0">
                          <a:solidFill>
                            <a:srgbClr val="0D0D0D"/>
                          </a:solidFill>
                          <a:latin typeface="Trebuchet MS"/>
                          <a:cs typeface="Trebuchet MS"/>
                        </a:rPr>
                        <a:t>20+</a:t>
                      </a:r>
                      <a:r>
                        <a:rPr sz="1500" spc="-20" dirty="0">
                          <a:solidFill>
                            <a:srgbClr val="0D0D0D"/>
                          </a:solidFill>
                          <a:latin typeface="Trebuchet MS"/>
                          <a:cs typeface="Trebuchet MS"/>
                        </a:rPr>
                        <a:t> </a:t>
                      </a:r>
                      <a:r>
                        <a:rPr sz="1500" spc="-5" dirty="0">
                          <a:solidFill>
                            <a:srgbClr val="0D0D0D"/>
                          </a:solidFill>
                          <a:latin typeface="Trebuchet MS"/>
                          <a:cs typeface="Trebuchet MS"/>
                        </a:rPr>
                        <a:t>years</a:t>
                      </a:r>
                      <a:r>
                        <a:rPr sz="1500" dirty="0">
                          <a:solidFill>
                            <a:srgbClr val="0D0D0D"/>
                          </a:solidFill>
                          <a:latin typeface="Trebuchet MS"/>
                          <a:cs typeface="Trebuchet MS"/>
                        </a:rPr>
                        <a:t> </a:t>
                      </a:r>
                      <a:r>
                        <a:rPr sz="1500" spc="-5" dirty="0">
                          <a:solidFill>
                            <a:srgbClr val="0D0D0D"/>
                          </a:solidFill>
                          <a:latin typeface="Trebuchet MS"/>
                          <a:cs typeface="Trebuchet MS"/>
                        </a:rPr>
                        <a:t>of</a:t>
                      </a:r>
                      <a:r>
                        <a:rPr sz="1500" spc="-15" dirty="0">
                          <a:solidFill>
                            <a:srgbClr val="0D0D0D"/>
                          </a:solidFill>
                          <a:latin typeface="Trebuchet MS"/>
                          <a:cs typeface="Trebuchet MS"/>
                        </a:rPr>
                        <a:t> </a:t>
                      </a:r>
                      <a:r>
                        <a:rPr sz="1500" spc="-5" dirty="0">
                          <a:solidFill>
                            <a:srgbClr val="0D0D0D"/>
                          </a:solidFill>
                          <a:latin typeface="Trebuchet MS"/>
                          <a:cs typeface="Trebuchet MS"/>
                        </a:rPr>
                        <a:t>equity</a:t>
                      </a:r>
                      <a:r>
                        <a:rPr sz="1500" spc="-20" dirty="0">
                          <a:solidFill>
                            <a:srgbClr val="0D0D0D"/>
                          </a:solidFill>
                          <a:latin typeface="Trebuchet MS"/>
                          <a:cs typeface="Trebuchet MS"/>
                        </a:rPr>
                        <a:t> </a:t>
                      </a:r>
                      <a:r>
                        <a:rPr sz="1500" spc="-5" dirty="0">
                          <a:solidFill>
                            <a:srgbClr val="0D0D0D"/>
                          </a:solidFill>
                          <a:latin typeface="Trebuchet MS"/>
                          <a:cs typeface="Trebuchet MS"/>
                        </a:rPr>
                        <a:t>market</a:t>
                      </a:r>
                      <a:r>
                        <a:rPr sz="1500" spc="10" dirty="0">
                          <a:solidFill>
                            <a:srgbClr val="0D0D0D"/>
                          </a:solidFill>
                          <a:latin typeface="Trebuchet MS"/>
                          <a:cs typeface="Trebuchet MS"/>
                        </a:rPr>
                        <a:t> </a:t>
                      </a:r>
                      <a:r>
                        <a:rPr sz="1500" spc="-5" dirty="0">
                          <a:solidFill>
                            <a:srgbClr val="0D0D0D"/>
                          </a:solidFill>
                          <a:latin typeface="Trebuchet MS"/>
                          <a:cs typeface="Trebuchet MS"/>
                        </a:rPr>
                        <a:t>experience</a:t>
                      </a:r>
                      <a:endParaRPr sz="1500">
                        <a:latin typeface="Trebuchet MS"/>
                        <a:cs typeface="Trebuchet MS"/>
                      </a:endParaRPr>
                    </a:p>
                    <a:p>
                      <a:pPr marL="142240" marR="120650">
                        <a:lnSpc>
                          <a:spcPct val="100000"/>
                        </a:lnSpc>
                        <a:tabLst>
                          <a:tab pos="2496185" algn="l"/>
                          <a:tab pos="4511040" algn="l"/>
                          <a:tab pos="4998720" algn="l"/>
                        </a:tabLst>
                      </a:pPr>
                      <a:r>
                        <a:rPr sz="1500" spc="-15" dirty="0">
                          <a:solidFill>
                            <a:srgbClr val="0D0D0D"/>
                          </a:solidFill>
                          <a:latin typeface="Trebuchet MS"/>
                          <a:cs typeface="Trebuchet MS"/>
                        </a:rPr>
                        <a:t>Worked</a:t>
                      </a:r>
                      <a:r>
                        <a:rPr sz="1500" spc="565" dirty="0">
                          <a:solidFill>
                            <a:srgbClr val="0D0D0D"/>
                          </a:solidFill>
                          <a:latin typeface="Trebuchet MS"/>
                          <a:cs typeface="Trebuchet MS"/>
                        </a:rPr>
                        <a:t> </a:t>
                      </a:r>
                      <a:r>
                        <a:rPr sz="1500" spc="-5" dirty="0">
                          <a:solidFill>
                            <a:srgbClr val="0D0D0D"/>
                          </a:solidFill>
                          <a:latin typeface="Trebuchet MS"/>
                          <a:cs typeface="Trebuchet MS"/>
                        </a:rPr>
                        <a:t>with</a:t>
                      </a:r>
                      <a:r>
                        <a:rPr sz="1500" spc="560" dirty="0">
                          <a:solidFill>
                            <a:srgbClr val="0D0D0D"/>
                          </a:solidFill>
                          <a:latin typeface="Trebuchet MS"/>
                          <a:cs typeface="Trebuchet MS"/>
                        </a:rPr>
                        <a:t> </a:t>
                      </a:r>
                      <a:r>
                        <a:rPr sz="1500" spc="-5" dirty="0">
                          <a:solidFill>
                            <a:srgbClr val="0D0D0D"/>
                          </a:solidFill>
                          <a:latin typeface="Trebuchet MS"/>
                          <a:cs typeface="Trebuchet MS"/>
                        </a:rPr>
                        <a:t>institutions	like</a:t>
                      </a:r>
                      <a:r>
                        <a:rPr sz="1500" spc="560" dirty="0">
                          <a:solidFill>
                            <a:srgbClr val="0D0D0D"/>
                          </a:solidFill>
                          <a:latin typeface="Trebuchet MS"/>
                          <a:cs typeface="Trebuchet MS"/>
                        </a:rPr>
                        <a:t> </a:t>
                      </a:r>
                      <a:r>
                        <a:rPr sz="1500" spc="-15" dirty="0">
                          <a:solidFill>
                            <a:srgbClr val="0D0D0D"/>
                          </a:solidFill>
                          <a:latin typeface="Trebuchet MS"/>
                          <a:cs typeface="Trebuchet MS"/>
                        </a:rPr>
                        <a:t>Reliance</a:t>
                      </a:r>
                      <a:r>
                        <a:rPr sz="1500" spc="555" dirty="0">
                          <a:solidFill>
                            <a:srgbClr val="0D0D0D"/>
                          </a:solidFill>
                          <a:latin typeface="Trebuchet MS"/>
                          <a:cs typeface="Trebuchet MS"/>
                        </a:rPr>
                        <a:t> </a:t>
                      </a:r>
                      <a:r>
                        <a:rPr sz="1500" spc="-5" dirty="0">
                          <a:solidFill>
                            <a:srgbClr val="0D0D0D"/>
                          </a:solidFill>
                          <a:latin typeface="Trebuchet MS"/>
                          <a:cs typeface="Trebuchet MS"/>
                        </a:rPr>
                        <a:t>Capital	AMC	and</a:t>
                      </a:r>
                      <a:r>
                        <a:rPr sz="1500" spc="20" dirty="0">
                          <a:solidFill>
                            <a:srgbClr val="0D0D0D"/>
                          </a:solidFill>
                          <a:latin typeface="Trebuchet MS"/>
                          <a:cs typeface="Trebuchet MS"/>
                        </a:rPr>
                        <a:t> </a:t>
                      </a:r>
                      <a:r>
                        <a:rPr sz="1500" spc="-5" dirty="0">
                          <a:solidFill>
                            <a:srgbClr val="0D0D0D"/>
                          </a:solidFill>
                          <a:latin typeface="Trebuchet MS"/>
                          <a:cs typeface="Trebuchet MS"/>
                        </a:rPr>
                        <a:t>Edelweiss </a:t>
                      </a:r>
                      <a:r>
                        <a:rPr sz="1500" spc="-440" dirty="0">
                          <a:solidFill>
                            <a:srgbClr val="0D0D0D"/>
                          </a:solidFill>
                          <a:latin typeface="Trebuchet MS"/>
                          <a:cs typeface="Trebuchet MS"/>
                        </a:rPr>
                        <a:t> </a:t>
                      </a:r>
                      <a:r>
                        <a:rPr sz="1500" spc="-5" dirty="0">
                          <a:solidFill>
                            <a:srgbClr val="0D0D0D"/>
                          </a:solidFill>
                          <a:latin typeface="Trebuchet MS"/>
                          <a:cs typeface="Trebuchet MS"/>
                        </a:rPr>
                        <a:t>Financial.</a:t>
                      </a:r>
                      <a:endParaRPr sz="1500">
                        <a:latin typeface="Trebuchet MS"/>
                        <a:cs typeface="Trebuchet MS"/>
                      </a:endParaRPr>
                    </a:p>
                    <a:p>
                      <a:pPr marL="142240" marR="121285">
                        <a:lnSpc>
                          <a:spcPct val="100000"/>
                        </a:lnSpc>
                      </a:pPr>
                      <a:r>
                        <a:rPr sz="1500" spc="-5" dirty="0">
                          <a:solidFill>
                            <a:srgbClr val="0D0D0D"/>
                          </a:solidFill>
                          <a:latin typeface="Trebuchet MS"/>
                          <a:cs typeface="Trebuchet MS"/>
                        </a:rPr>
                        <a:t>Last</a:t>
                      </a:r>
                      <a:r>
                        <a:rPr sz="1500" spc="270" dirty="0">
                          <a:solidFill>
                            <a:srgbClr val="0D0D0D"/>
                          </a:solidFill>
                          <a:latin typeface="Trebuchet MS"/>
                          <a:cs typeface="Trebuchet MS"/>
                        </a:rPr>
                        <a:t> </a:t>
                      </a:r>
                      <a:r>
                        <a:rPr sz="1500" spc="-5" dirty="0">
                          <a:solidFill>
                            <a:srgbClr val="0D0D0D"/>
                          </a:solidFill>
                          <a:latin typeface="Trebuchet MS"/>
                          <a:cs typeface="Trebuchet MS"/>
                        </a:rPr>
                        <a:t>assignment</a:t>
                      </a:r>
                      <a:r>
                        <a:rPr sz="1500" spc="280" dirty="0">
                          <a:solidFill>
                            <a:srgbClr val="0D0D0D"/>
                          </a:solidFill>
                          <a:latin typeface="Trebuchet MS"/>
                          <a:cs typeface="Trebuchet MS"/>
                        </a:rPr>
                        <a:t> </a:t>
                      </a:r>
                      <a:r>
                        <a:rPr sz="1500" dirty="0">
                          <a:solidFill>
                            <a:srgbClr val="0D0D0D"/>
                          </a:solidFill>
                          <a:latin typeface="Trebuchet MS"/>
                          <a:cs typeface="Trebuchet MS"/>
                        </a:rPr>
                        <a:t>as</a:t>
                      </a:r>
                      <a:r>
                        <a:rPr sz="1500" spc="275" dirty="0">
                          <a:solidFill>
                            <a:srgbClr val="0D0D0D"/>
                          </a:solidFill>
                          <a:latin typeface="Trebuchet MS"/>
                          <a:cs typeface="Trebuchet MS"/>
                        </a:rPr>
                        <a:t> </a:t>
                      </a:r>
                      <a:r>
                        <a:rPr sz="1500" spc="-5" dirty="0">
                          <a:solidFill>
                            <a:srgbClr val="0D0D0D"/>
                          </a:solidFill>
                          <a:latin typeface="Trebuchet MS"/>
                          <a:cs typeface="Trebuchet MS"/>
                        </a:rPr>
                        <a:t>Investment</a:t>
                      </a:r>
                      <a:r>
                        <a:rPr sz="1500" spc="270" dirty="0">
                          <a:solidFill>
                            <a:srgbClr val="0D0D0D"/>
                          </a:solidFill>
                          <a:latin typeface="Trebuchet MS"/>
                          <a:cs typeface="Trebuchet MS"/>
                        </a:rPr>
                        <a:t> </a:t>
                      </a:r>
                      <a:r>
                        <a:rPr sz="1500" spc="-5" dirty="0">
                          <a:solidFill>
                            <a:srgbClr val="0D0D0D"/>
                          </a:solidFill>
                          <a:latin typeface="Trebuchet MS"/>
                          <a:cs typeface="Trebuchet MS"/>
                        </a:rPr>
                        <a:t>Manager</a:t>
                      </a:r>
                      <a:r>
                        <a:rPr sz="1500" spc="275" dirty="0">
                          <a:solidFill>
                            <a:srgbClr val="0D0D0D"/>
                          </a:solidFill>
                          <a:latin typeface="Trebuchet MS"/>
                          <a:cs typeface="Trebuchet MS"/>
                        </a:rPr>
                        <a:t> </a:t>
                      </a:r>
                      <a:r>
                        <a:rPr sz="1500" dirty="0">
                          <a:solidFill>
                            <a:srgbClr val="0D0D0D"/>
                          </a:solidFill>
                          <a:latin typeface="Trebuchet MS"/>
                          <a:cs typeface="Trebuchet MS"/>
                        </a:rPr>
                        <a:t>at</a:t>
                      </a:r>
                      <a:r>
                        <a:rPr sz="1500" spc="260" dirty="0">
                          <a:solidFill>
                            <a:srgbClr val="0D0D0D"/>
                          </a:solidFill>
                          <a:latin typeface="Trebuchet MS"/>
                          <a:cs typeface="Trebuchet MS"/>
                        </a:rPr>
                        <a:t> </a:t>
                      </a:r>
                      <a:r>
                        <a:rPr sz="1500" spc="-5" dirty="0">
                          <a:solidFill>
                            <a:srgbClr val="0D0D0D"/>
                          </a:solidFill>
                          <a:latin typeface="Trebuchet MS"/>
                          <a:cs typeface="Trebuchet MS"/>
                        </a:rPr>
                        <a:t>Miras</a:t>
                      </a:r>
                      <a:r>
                        <a:rPr sz="1500" spc="260" dirty="0">
                          <a:solidFill>
                            <a:srgbClr val="0D0D0D"/>
                          </a:solidFill>
                          <a:latin typeface="Trebuchet MS"/>
                          <a:cs typeface="Trebuchet MS"/>
                        </a:rPr>
                        <a:t> </a:t>
                      </a:r>
                      <a:r>
                        <a:rPr sz="1500" spc="-5" dirty="0">
                          <a:solidFill>
                            <a:srgbClr val="0D0D0D"/>
                          </a:solidFill>
                          <a:latin typeface="Trebuchet MS"/>
                          <a:cs typeface="Trebuchet MS"/>
                        </a:rPr>
                        <a:t>Investments</a:t>
                      </a:r>
                      <a:r>
                        <a:rPr sz="1500" spc="275" dirty="0">
                          <a:solidFill>
                            <a:srgbClr val="0D0D0D"/>
                          </a:solidFill>
                          <a:latin typeface="Trebuchet MS"/>
                          <a:cs typeface="Trebuchet MS"/>
                        </a:rPr>
                        <a:t> </a:t>
                      </a:r>
                      <a:r>
                        <a:rPr sz="1500" spc="-5" dirty="0">
                          <a:solidFill>
                            <a:srgbClr val="0D0D0D"/>
                          </a:solidFill>
                          <a:latin typeface="Trebuchet MS"/>
                          <a:cs typeface="Trebuchet MS"/>
                        </a:rPr>
                        <a:t>(USD</a:t>
                      </a:r>
                      <a:r>
                        <a:rPr sz="1500" spc="275" dirty="0">
                          <a:solidFill>
                            <a:srgbClr val="0D0D0D"/>
                          </a:solidFill>
                          <a:latin typeface="Trebuchet MS"/>
                          <a:cs typeface="Trebuchet MS"/>
                        </a:rPr>
                        <a:t> </a:t>
                      </a:r>
                      <a:r>
                        <a:rPr sz="1500" dirty="0">
                          <a:solidFill>
                            <a:srgbClr val="0D0D0D"/>
                          </a:solidFill>
                          <a:latin typeface="Trebuchet MS"/>
                          <a:cs typeface="Trebuchet MS"/>
                        </a:rPr>
                        <a:t>2 </a:t>
                      </a:r>
                      <a:r>
                        <a:rPr sz="1500" spc="-440" dirty="0">
                          <a:solidFill>
                            <a:srgbClr val="0D0D0D"/>
                          </a:solidFill>
                          <a:latin typeface="Trebuchet MS"/>
                          <a:cs typeface="Trebuchet MS"/>
                        </a:rPr>
                        <a:t> </a:t>
                      </a:r>
                      <a:r>
                        <a:rPr sz="1500" spc="-5" dirty="0">
                          <a:solidFill>
                            <a:srgbClr val="0D0D0D"/>
                          </a:solidFill>
                          <a:latin typeface="Trebuchet MS"/>
                          <a:cs typeface="Trebuchet MS"/>
                        </a:rPr>
                        <a:t>Bn.</a:t>
                      </a:r>
                      <a:r>
                        <a:rPr sz="1500" dirty="0">
                          <a:solidFill>
                            <a:srgbClr val="0D0D0D"/>
                          </a:solidFill>
                          <a:latin typeface="Trebuchet MS"/>
                          <a:cs typeface="Trebuchet MS"/>
                        </a:rPr>
                        <a:t> </a:t>
                      </a:r>
                      <a:r>
                        <a:rPr sz="1500" spc="-5" dirty="0">
                          <a:solidFill>
                            <a:srgbClr val="0D0D0D"/>
                          </a:solidFill>
                          <a:latin typeface="Trebuchet MS"/>
                          <a:cs typeface="Trebuchet MS"/>
                        </a:rPr>
                        <a:t>Investment</a:t>
                      </a:r>
                      <a:r>
                        <a:rPr sz="1500" spc="5" dirty="0">
                          <a:solidFill>
                            <a:srgbClr val="0D0D0D"/>
                          </a:solidFill>
                          <a:latin typeface="Trebuchet MS"/>
                          <a:cs typeface="Trebuchet MS"/>
                        </a:rPr>
                        <a:t> </a:t>
                      </a:r>
                      <a:r>
                        <a:rPr sz="1500" dirty="0">
                          <a:solidFill>
                            <a:srgbClr val="0D0D0D"/>
                          </a:solidFill>
                          <a:latin typeface="Trebuchet MS"/>
                          <a:cs typeface="Trebuchet MS"/>
                        </a:rPr>
                        <a:t>firm,</a:t>
                      </a:r>
                      <a:r>
                        <a:rPr sz="1500" spc="-5" dirty="0">
                          <a:solidFill>
                            <a:srgbClr val="0D0D0D"/>
                          </a:solidFill>
                          <a:latin typeface="Trebuchet MS"/>
                          <a:cs typeface="Trebuchet MS"/>
                        </a:rPr>
                        <a:t> </a:t>
                      </a:r>
                      <a:r>
                        <a:rPr sz="1500" dirty="0">
                          <a:solidFill>
                            <a:srgbClr val="0D0D0D"/>
                          </a:solidFill>
                          <a:latin typeface="Trebuchet MS"/>
                          <a:cs typeface="Trebuchet MS"/>
                        </a:rPr>
                        <a:t>based </a:t>
                      </a:r>
                      <a:r>
                        <a:rPr sz="1500" spc="-5" dirty="0">
                          <a:solidFill>
                            <a:srgbClr val="0D0D0D"/>
                          </a:solidFill>
                          <a:latin typeface="Trebuchet MS"/>
                          <a:cs typeface="Trebuchet MS"/>
                        </a:rPr>
                        <a:t>out of</a:t>
                      </a:r>
                      <a:r>
                        <a:rPr sz="1500" spc="-15" dirty="0">
                          <a:solidFill>
                            <a:srgbClr val="0D0D0D"/>
                          </a:solidFill>
                          <a:latin typeface="Trebuchet MS"/>
                          <a:cs typeface="Trebuchet MS"/>
                        </a:rPr>
                        <a:t> </a:t>
                      </a:r>
                      <a:r>
                        <a:rPr sz="1500" spc="-5" dirty="0">
                          <a:solidFill>
                            <a:srgbClr val="0D0D0D"/>
                          </a:solidFill>
                          <a:latin typeface="Trebuchet MS"/>
                          <a:cs typeface="Trebuchet MS"/>
                        </a:rPr>
                        <a:t>Oman)</a:t>
                      </a:r>
                      <a:endParaRPr sz="1500">
                        <a:latin typeface="Trebuchet MS"/>
                        <a:cs typeface="Trebuchet MS"/>
                      </a:endParaRPr>
                    </a:p>
                  </a:txBody>
                  <a:tcPr marL="0" marR="0" marT="151765" marB="0"/>
                </a:tc>
                <a:extLst>
                  <a:ext uri="{0D108BD9-81ED-4DB2-BD59-A6C34878D82A}">
                    <a16:rowId xmlns:a16="http://schemas.microsoft.com/office/drawing/2014/main" val="10001"/>
                  </a:ext>
                </a:extLst>
              </a:tr>
            </a:tbl>
          </a:graphicData>
        </a:graphic>
      </p:graphicFrame>
      <p:pic>
        <p:nvPicPr>
          <p:cNvPr id="4" name="object 4"/>
          <p:cNvPicPr/>
          <p:nvPr/>
        </p:nvPicPr>
        <p:blipFill>
          <a:blip r:embed="rId2" cstate="print"/>
          <a:stretch>
            <a:fillRect/>
          </a:stretch>
        </p:blipFill>
        <p:spPr>
          <a:xfrm>
            <a:off x="587959" y="1731010"/>
            <a:ext cx="1444752" cy="1901698"/>
          </a:xfrm>
          <a:prstGeom prst="rect">
            <a:avLst/>
          </a:prstGeom>
        </p:spPr>
      </p:pic>
      <p:pic>
        <p:nvPicPr>
          <p:cNvPr id="5" name="object 5"/>
          <p:cNvPicPr/>
          <p:nvPr/>
        </p:nvPicPr>
        <p:blipFill>
          <a:blip r:embed="rId3" cstate="print"/>
          <a:stretch>
            <a:fillRect/>
          </a:stretch>
        </p:blipFill>
        <p:spPr>
          <a:xfrm>
            <a:off x="588009" y="4723155"/>
            <a:ext cx="1444752" cy="1799082"/>
          </a:xfrm>
          <a:prstGeom prst="rect">
            <a:avLst/>
          </a:prstGeom>
        </p:spPr>
      </p:pic>
      <p:sp>
        <p:nvSpPr>
          <p:cNvPr id="6" name="object 6"/>
          <p:cNvSpPr txBox="1">
            <a:spLocks noGrp="1"/>
          </p:cNvSpPr>
          <p:nvPr>
            <p:ph type="ftr" sz="quarter" idx="5"/>
          </p:nvPr>
        </p:nvSpPr>
        <p:spPr>
          <a:prstGeom prst="rect">
            <a:avLst/>
          </a:prstGeom>
        </p:spPr>
        <p:txBody>
          <a:bodyPr vert="horz" wrap="square" lIns="0" tIns="4445" rIns="0" bIns="0" rtlCol="0">
            <a:spAutoFit/>
          </a:bodyPr>
          <a:lstStyle/>
          <a:p>
            <a:pPr marL="12700">
              <a:lnSpc>
                <a:spcPct val="100000"/>
              </a:lnSpc>
              <a:spcBef>
                <a:spcPts val="35"/>
              </a:spcBef>
            </a:pPr>
            <a:r>
              <a:rPr spc="-5" dirty="0"/>
              <a:t>Private</a:t>
            </a:r>
            <a:r>
              <a:rPr dirty="0"/>
              <a:t> </a:t>
            </a:r>
            <a:r>
              <a:rPr spc="-5" dirty="0"/>
              <a:t>&amp;</a:t>
            </a:r>
            <a:r>
              <a:rPr spc="-20" dirty="0"/>
              <a:t> </a:t>
            </a:r>
            <a:r>
              <a:rPr spc="-5" dirty="0"/>
              <a:t>Confidential,</a:t>
            </a:r>
            <a:r>
              <a:rPr spc="35" dirty="0"/>
              <a:t> </a:t>
            </a:r>
            <a:r>
              <a:rPr spc="-5" dirty="0"/>
              <a:t>Not</a:t>
            </a:r>
            <a:r>
              <a:rPr spc="-15" dirty="0"/>
              <a:t> </a:t>
            </a:r>
            <a:r>
              <a:rPr spc="-5" dirty="0"/>
              <a:t>For</a:t>
            </a:r>
            <a:r>
              <a:rPr spc="-20" dirty="0"/>
              <a:t> </a:t>
            </a:r>
            <a:r>
              <a:rPr spc="-5" dirty="0"/>
              <a:t>Circulation</a:t>
            </a:r>
          </a:p>
        </p:txBody>
      </p:sp>
      <p:sp>
        <p:nvSpPr>
          <p:cNvPr id="7" name="object 7"/>
          <p:cNvSpPr txBox="1">
            <a:spLocks noGrp="1"/>
          </p:cNvSpPr>
          <p:nvPr>
            <p:ph type="sldNum" sz="quarter" idx="7"/>
          </p:nvPr>
        </p:nvSpPr>
        <p:spPr>
          <a:prstGeom prst="rect">
            <a:avLst/>
          </a:prstGeom>
        </p:spPr>
        <p:txBody>
          <a:bodyPr vert="horz" wrap="square" lIns="0" tIns="50800" rIns="0" bIns="0" rtlCol="0">
            <a:spAutoFit/>
          </a:bodyPr>
          <a:lstStyle/>
          <a:p>
            <a:pPr marL="38100">
              <a:lnSpc>
                <a:spcPct val="100000"/>
              </a:lnSpc>
              <a:spcBef>
                <a:spcPts val="400"/>
              </a:spcBef>
            </a:pPr>
            <a:fld id="{81D60167-4931-47E6-BA6A-407CBD079E47}" type="slidenum">
              <a:rPr spc="-5" dirty="0"/>
              <a:t>4</a:t>
            </a:fld>
            <a:endParaRPr spc="-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5868" y="266776"/>
            <a:ext cx="3809365" cy="422909"/>
          </a:xfrm>
          <a:prstGeom prst="rect">
            <a:avLst/>
          </a:prstGeom>
        </p:spPr>
        <p:txBody>
          <a:bodyPr vert="horz" wrap="square" lIns="0" tIns="13335" rIns="0" bIns="0" rtlCol="0">
            <a:spAutoFit/>
          </a:bodyPr>
          <a:lstStyle/>
          <a:p>
            <a:pPr marL="12700">
              <a:lnSpc>
                <a:spcPct val="100000"/>
              </a:lnSpc>
              <a:spcBef>
                <a:spcPts val="105"/>
              </a:spcBef>
            </a:pPr>
            <a:r>
              <a:rPr sz="2600" spc="5" dirty="0"/>
              <a:t>What</a:t>
            </a:r>
            <a:r>
              <a:rPr sz="2600" spc="-50" dirty="0"/>
              <a:t> </a:t>
            </a:r>
            <a:r>
              <a:rPr sz="2600" dirty="0"/>
              <a:t>to</a:t>
            </a:r>
            <a:r>
              <a:rPr sz="2600" spc="-20" dirty="0"/>
              <a:t> </a:t>
            </a:r>
            <a:r>
              <a:rPr sz="2600" dirty="0"/>
              <a:t>expect</a:t>
            </a:r>
            <a:r>
              <a:rPr sz="2600" spc="-15" dirty="0"/>
              <a:t> </a:t>
            </a:r>
            <a:r>
              <a:rPr sz="2600" spc="-5" dirty="0"/>
              <a:t>from</a:t>
            </a:r>
            <a:r>
              <a:rPr sz="2600" spc="-15" dirty="0"/>
              <a:t> </a:t>
            </a:r>
            <a:r>
              <a:rPr sz="2600" dirty="0"/>
              <a:t>us?</a:t>
            </a:r>
            <a:endParaRPr sz="2600"/>
          </a:p>
        </p:txBody>
      </p:sp>
      <p:graphicFrame>
        <p:nvGraphicFramePr>
          <p:cNvPr id="3" name="object 3"/>
          <p:cNvGraphicFramePr>
            <a:graphicFrameLocks noGrp="1"/>
          </p:cNvGraphicFramePr>
          <p:nvPr/>
        </p:nvGraphicFramePr>
        <p:xfrm>
          <a:off x="440436" y="1139727"/>
          <a:ext cx="8092440" cy="4376619"/>
        </p:xfrm>
        <a:graphic>
          <a:graphicData uri="http://schemas.openxmlformats.org/drawingml/2006/table">
            <a:tbl>
              <a:tblPr firstRow="1" bandRow="1">
                <a:tableStyleId>{2D5ABB26-0587-4C30-8999-92F81FD0307C}</a:tableStyleId>
              </a:tblPr>
              <a:tblGrid>
                <a:gridCol w="3750945">
                  <a:extLst>
                    <a:ext uri="{9D8B030D-6E8A-4147-A177-3AD203B41FA5}">
                      <a16:colId xmlns:a16="http://schemas.microsoft.com/office/drawing/2014/main" val="20000"/>
                    </a:ext>
                  </a:extLst>
                </a:gridCol>
                <a:gridCol w="4341495">
                  <a:extLst>
                    <a:ext uri="{9D8B030D-6E8A-4147-A177-3AD203B41FA5}">
                      <a16:colId xmlns:a16="http://schemas.microsoft.com/office/drawing/2014/main" val="20001"/>
                    </a:ext>
                  </a:extLst>
                </a:gridCol>
              </a:tblGrid>
              <a:tr h="437079">
                <a:tc>
                  <a:txBody>
                    <a:bodyPr/>
                    <a:lstStyle/>
                    <a:p>
                      <a:pPr marL="405130" algn="ctr">
                        <a:lnSpc>
                          <a:spcPts val="2735"/>
                        </a:lnSpc>
                      </a:pPr>
                      <a:r>
                        <a:rPr sz="2400" b="1" spc="-45" dirty="0">
                          <a:latin typeface="Trebuchet MS"/>
                          <a:cs typeface="Trebuchet MS"/>
                        </a:rPr>
                        <a:t>Do’s</a:t>
                      </a:r>
                      <a:endParaRPr sz="2400">
                        <a:latin typeface="Trebuchet MS"/>
                        <a:cs typeface="Trebuchet MS"/>
                      </a:endParaRPr>
                    </a:p>
                  </a:txBody>
                  <a:tcPr marL="0" marR="0" marT="0" marB="0"/>
                </a:tc>
                <a:tc>
                  <a:txBody>
                    <a:bodyPr/>
                    <a:lstStyle/>
                    <a:p>
                      <a:pPr marL="488950" algn="ctr">
                        <a:lnSpc>
                          <a:spcPts val="2735"/>
                        </a:lnSpc>
                      </a:pPr>
                      <a:r>
                        <a:rPr sz="2400" b="1" spc="-5" dirty="0">
                          <a:latin typeface="Trebuchet MS"/>
                          <a:cs typeface="Trebuchet MS"/>
                        </a:rPr>
                        <a:t>Don’ts</a:t>
                      </a:r>
                      <a:endParaRPr sz="2400">
                        <a:latin typeface="Trebuchet MS"/>
                        <a:cs typeface="Trebuchet MS"/>
                      </a:endParaRPr>
                    </a:p>
                  </a:txBody>
                  <a:tcPr marL="0" marR="0" marT="0" marB="0"/>
                </a:tc>
                <a:extLst>
                  <a:ext uri="{0D108BD9-81ED-4DB2-BD59-A6C34878D82A}">
                    <a16:rowId xmlns:a16="http://schemas.microsoft.com/office/drawing/2014/main" val="10000"/>
                  </a:ext>
                </a:extLst>
              </a:tr>
              <a:tr h="3914915">
                <a:tc>
                  <a:txBody>
                    <a:bodyPr/>
                    <a:lstStyle/>
                    <a:p>
                      <a:pPr marL="413384" marR="454659">
                        <a:lnSpc>
                          <a:spcPct val="100000"/>
                        </a:lnSpc>
                        <a:spcBef>
                          <a:spcPts val="540"/>
                        </a:spcBef>
                      </a:pPr>
                      <a:r>
                        <a:rPr sz="1800" spc="-5" dirty="0">
                          <a:latin typeface="Trebuchet MS"/>
                          <a:cs typeface="Trebuchet MS"/>
                        </a:rPr>
                        <a:t>Margin of Safety and capital </a:t>
                      </a:r>
                      <a:r>
                        <a:rPr sz="1800" spc="-530" dirty="0">
                          <a:latin typeface="Trebuchet MS"/>
                          <a:cs typeface="Trebuchet MS"/>
                        </a:rPr>
                        <a:t> </a:t>
                      </a:r>
                      <a:r>
                        <a:rPr sz="1800" spc="-5" dirty="0">
                          <a:latin typeface="Trebuchet MS"/>
                          <a:cs typeface="Trebuchet MS"/>
                        </a:rPr>
                        <a:t>preservation</a:t>
                      </a:r>
                      <a:endParaRPr sz="1800">
                        <a:latin typeface="Trebuchet MS"/>
                        <a:cs typeface="Trebuchet MS"/>
                      </a:endParaRPr>
                    </a:p>
                    <a:p>
                      <a:pPr>
                        <a:lnSpc>
                          <a:spcPct val="100000"/>
                        </a:lnSpc>
                        <a:spcBef>
                          <a:spcPts val="30"/>
                        </a:spcBef>
                      </a:pPr>
                      <a:endParaRPr sz="1850">
                        <a:latin typeface="Times New Roman"/>
                        <a:cs typeface="Times New Roman"/>
                      </a:endParaRPr>
                    </a:p>
                    <a:p>
                      <a:pPr marL="413384">
                        <a:lnSpc>
                          <a:spcPct val="100000"/>
                        </a:lnSpc>
                        <a:spcBef>
                          <a:spcPts val="5"/>
                        </a:spcBef>
                      </a:pPr>
                      <a:r>
                        <a:rPr sz="1800" spc="-5" dirty="0">
                          <a:latin typeface="Trebuchet MS"/>
                          <a:cs typeface="Trebuchet MS"/>
                        </a:rPr>
                        <a:t>Disciplined</a:t>
                      </a:r>
                      <a:r>
                        <a:rPr sz="1800" spc="-65" dirty="0">
                          <a:latin typeface="Trebuchet MS"/>
                          <a:cs typeface="Trebuchet MS"/>
                        </a:rPr>
                        <a:t> </a:t>
                      </a:r>
                      <a:r>
                        <a:rPr sz="1800" spc="-5" dirty="0">
                          <a:latin typeface="Trebuchet MS"/>
                          <a:cs typeface="Trebuchet MS"/>
                        </a:rPr>
                        <a:t>approach</a:t>
                      </a:r>
                      <a:endParaRPr sz="1800">
                        <a:latin typeface="Trebuchet MS"/>
                        <a:cs typeface="Trebuchet MS"/>
                      </a:endParaRPr>
                    </a:p>
                    <a:p>
                      <a:pPr>
                        <a:lnSpc>
                          <a:spcPct val="100000"/>
                        </a:lnSpc>
                        <a:spcBef>
                          <a:spcPts val="30"/>
                        </a:spcBef>
                      </a:pPr>
                      <a:endParaRPr sz="1850">
                        <a:latin typeface="Times New Roman"/>
                        <a:cs typeface="Times New Roman"/>
                      </a:endParaRPr>
                    </a:p>
                    <a:p>
                      <a:pPr marL="413384" marR="632460">
                        <a:lnSpc>
                          <a:spcPct val="100000"/>
                        </a:lnSpc>
                        <a:spcBef>
                          <a:spcPts val="5"/>
                        </a:spcBef>
                      </a:pPr>
                      <a:r>
                        <a:rPr sz="1800" spc="-10" dirty="0">
                          <a:latin typeface="Trebuchet MS"/>
                          <a:cs typeface="Trebuchet MS"/>
                        </a:rPr>
                        <a:t>Rigorous </a:t>
                      </a:r>
                      <a:r>
                        <a:rPr sz="1800" spc="-5" dirty="0">
                          <a:latin typeface="Trebuchet MS"/>
                          <a:cs typeface="Trebuchet MS"/>
                        </a:rPr>
                        <a:t>research and due </a:t>
                      </a:r>
                      <a:r>
                        <a:rPr sz="1800" spc="-530" dirty="0">
                          <a:latin typeface="Trebuchet MS"/>
                          <a:cs typeface="Trebuchet MS"/>
                        </a:rPr>
                        <a:t> </a:t>
                      </a:r>
                      <a:r>
                        <a:rPr sz="1800" spc="-5" dirty="0">
                          <a:latin typeface="Trebuchet MS"/>
                          <a:cs typeface="Trebuchet MS"/>
                        </a:rPr>
                        <a:t>diligence</a:t>
                      </a:r>
                      <a:endParaRPr sz="1800">
                        <a:latin typeface="Trebuchet MS"/>
                        <a:cs typeface="Trebuchet MS"/>
                      </a:endParaRPr>
                    </a:p>
                    <a:p>
                      <a:pPr>
                        <a:lnSpc>
                          <a:spcPct val="100000"/>
                        </a:lnSpc>
                        <a:spcBef>
                          <a:spcPts val="30"/>
                        </a:spcBef>
                      </a:pPr>
                      <a:endParaRPr sz="1850">
                        <a:latin typeface="Times New Roman"/>
                        <a:cs typeface="Times New Roman"/>
                      </a:endParaRPr>
                    </a:p>
                    <a:p>
                      <a:pPr marL="413384">
                        <a:lnSpc>
                          <a:spcPct val="100000"/>
                        </a:lnSpc>
                      </a:pPr>
                      <a:r>
                        <a:rPr sz="1800" spc="-5" dirty="0">
                          <a:latin typeface="Trebuchet MS"/>
                          <a:cs typeface="Trebuchet MS"/>
                        </a:rPr>
                        <a:t>Long</a:t>
                      </a:r>
                      <a:r>
                        <a:rPr sz="1800" spc="-35" dirty="0">
                          <a:latin typeface="Trebuchet MS"/>
                          <a:cs typeface="Trebuchet MS"/>
                        </a:rPr>
                        <a:t> </a:t>
                      </a:r>
                      <a:r>
                        <a:rPr sz="1800" spc="-5" dirty="0">
                          <a:latin typeface="Trebuchet MS"/>
                          <a:cs typeface="Trebuchet MS"/>
                        </a:rPr>
                        <a:t>term</a:t>
                      </a:r>
                      <a:r>
                        <a:rPr sz="1800" spc="-15" dirty="0">
                          <a:latin typeface="Trebuchet MS"/>
                          <a:cs typeface="Trebuchet MS"/>
                        </a:rPr>
                        <a:t> </a:t>
                      </a:r>
                      <a:r>
                        <a:rPr sz="1800" spc="-10" dirty="0">
                          <a:latin typeface="Trebuchet MS"/>
                          <a:cs typeface="Trebuchet MS"/>
                        </a:rPr>
                        <a:t>focus</a:t>
                      </a:r>
                      <a:endParaRPr sz="1800">
                        <a:latin typeface="Trebuchet MS"/>
                        <a:cs typeface="Trebuchet MS"/>
                      </a:endParaRPr>
                    </a:p>
                    <a:p>
                      <a:pPr>
                        <a:lnSpc>
                          <a:spcPct val="100000"/>
                        </a:lnSpc>
                        <a:spcBef>
                          <a:spcPts val="30"/>
                        </a:spcBef>
                      </a:pPr>
                      <a:endParaRPr sz="1850">
                        <a:latin typeface="Times New Roman"/>
                        <a:cs typeface="Times New Roman"/>
                      </a:endParaRPr>
                    </a:p>
                    <a:p>
                      <a:pPr marL="413384">
                        <a:lnSpc>
                          <a:spcPct val="100000"/>
                        </a:lnSpc>
                        <a:spcBef>
                          <a:spcPts val="5"/>
                        </a:spcBef>
                      </a:pPr>
                      <a:r>
                        <a:rPr sz="1800" dirty="0">
                          <a:latin typeface="Trebuchet MS"/>
                          <a:cs typeface="Trebuchet MS"/>
                        </a:rPr>
                        <a:t>Skin</a:t>
                      </a:r>
                      <a:r>
                        <a:rPr sz="1800" spc="-20" dirty="0">
                          <a:latin typeface="Trebuchet MS"/>
                          <a:cs typeface="Trebuchet MS"/>
                        </a:rPr>
                        <a:t> </a:t>
                      </a:r>
                      <a:r>
                        <a:rPr sz="1800" spc="-5" dirty="0">
                          <a:latin typeface="Trebuchet MS"/>
                          <a:cs typeface="Trebuchet MS"/>
                        </a:rPr>
                        <a:t>in</a:t>
                      </a:r>
                      <a:r>
                        <a:rPr sz="1800" spc="-35" dirty="0">
                          <a:latin typeface="Trebuchet MS"/>
                          <a:cs typeface="Trebuchet MS"/>
                        </a:rPr>
                        <a:t> </a:t>
                      </a:r>
                      <a:r>
                        <a:rPr sz="1800" spc="-5" dirty="0">
                          <a:latin typeface="Trebuchet MS"/>
                          <a:cs typeface="Trebuchet MS"/>
                        </a:rPr>
                        <a:t>the</a:t>
                      </a:r>
                      <a:r>
                        <a:rPr sz="1800" spc="-15" dirty="0">
                          <a:latin typeface="Trebuchet MS"/>
                          <a:cs typeface="Trebuchet MS"/>
                        </a:rPr>
                        <a:t> </a:t>
                      </a:r>
                      <a:r>
                        <a:rPr sz="1800" dirty="0">
                          <a:latin typeface="Trebuchet MS"/>
                          <a:cs typeface="Trebuchet MS"/>
                        </a:rPr>
                        <a:t>game</a:t>
                      </a:r>
                      <a:endParaRPr sz="1800">
                        <a:latin typeface="Trebuchet MS"/>
                        <a:cs typeface="Trebuchet MS"/>
                      </a:endParaRPr>
                    </a:p>
                    <a:p>
                      <a:pPr>
                        <a:lnSpc>
                          <a:spcPct val="100000"/>
                        </a:lnSpc>
                        <a:spcBef>
                          <a:spcPts val="30"/>
                        </a:spcBef>
                      </a:pPr>
                      <a:endParaRPr sz="1800">
                        <a:latin typeface="Times New Roman"/>
                        <a:cs typeface="Times New Roman"/>
                      </a:endParaRPr>
                    </a:p>
                    <a:p>
                      <a:pPr marL="413384" marR="955675">
                        <a:lnSpc>
                          <a:spcPct val="100000"/>
                        </a:lnSpc>
                      </a:pPr>
                      <a:r>
                        <a:rPr sz="1800" spc="-20" dirty="0">
                          <a:latin typeface="Trebuchet MS"/>
                          <a:cs typeface="Trebuchet MS"/>
                        </a:rPr>
                        <a:t>Transparency</a:t>
                      </a:r>
                      <a:r>
                        <a:rPr sz="1800" spc="-45" dirty="0">
                          <a:latin typeface="Trebuchet MS"/>
                          <a:cs typeface="Trebuchet MS"/>
                        </a:rPr>
                        <a:t> </a:t>
                      </a:r>
                      <a:r>
                        <a:rPr sz="1800" dirty="0">
                          <a:latin typeface="Trebuchet MS"/>
                          <a:cs typeface="Trebuchet MS"/>
                        </a:rPr>
                        <a:t>&amp;</a:t>
                      </a:r>
                      <a:r>
                        <a:rPr sz="1800" spc="-40" dirty="0">
                          <a:latin typeface="Trebuchet MS"/>
                          <a:cs typeface="Trebuchet MS"/>
                        </a:rPr>
                        <a:t> </a:t>
                      </a:r>
                      <a:r>
                        <a:rPr sz="1800" spc="-5" dirty="0">
                          <a:latin typeface="Trebuchet MS"/>
                          <a:cs typeface="Trebuchet MS"/>
                        </a:rPr>
                        <a:t>regular </a:t>
                      </a:r>
                      <a:r>
                        <a:rPr sz="1800" spc="-525" dirty="0">
                          <a:latin typeface="Trebuchet MS"/>
                          <a:cs typeface="Trebuchet MS"/>
                        </a:rPr>
                        <a:t> </a:t>
                      </a:r>
                      <a:r>
                        <a:rPr sz="1800" spc="-5" dirty="0">
                          <a:latin typeface="Trebuchet MS"/>
                          <a:cs typeface="Trebuchet MS"/>
                        </a:rPr>
                        <a:t>communication</a:t>
                      </a:r>
                      <a:endParaRPr sz="1800">
                        <a:latin typeface="Trebuchet MS"/>
                        <a:cs typeface="Trebuchet MS"/>
                      </a:endParaRPr>
                    </a:p>
                  </a:txBody>
                  <a:tcPr marL="0" marR="0" marT="68580" marB="0"/>
                </a:tc>
                <a:tc>
                  <a:txBody>
                    <a:bodyPr/>
                    <a:lstStyle/>
                    <a:p>
                      <a:pPr marL="749300">
                        <a:lnSpc>
                          <a:spcPct val="100000"/>
                        </a:lnSpc>
                        <a:spcBef>
                          <a:spcPts val="540"/>
                        </a:spcBef>
                      </a:pPr>
                      <a:r>
                        <a:rPr sz="1800" spc="-5" dirty="0">
                          <a:latin typeface="Trebuchet MS"/>
                          <a:cs typeface="Trebuchet MS"/>
                        </a:rPr>
                        <a:t>Chasing</a:t>
                      </a:r>
                      <a:r>
                        <a:rPr sz="1800" spc="-40" dirty="0">
                          <a:latin typeface="Trebuchet MS"/>
                          <a:cs typeface="Trebuchet MS"/>
                        </a:rPr>
                        <a:t> </a:t>
                      </a:r>
                      <a:r>
                        <a:rPr sz="1800" spc="-5" dirty="0">
                          <a:latin typeface="Trebuchet MS"/>
                          <a:cs typeface="Trebuchet MS"/>
                        </a:rPr>
                        <a:t>expensive</a:t>
                      </a:r>
                      <a:r>
                        <a:rPr sz="1800" spc="-15" dirty="0">
                          <a:latin typeface="Trebuchet MS"/>
                          <a:cs typeface="Trebuchet MS"/>
                        </a:rPr>
                        <a:t> </a:t>
                      </a:r>
                      <a:r>
                        <a:rPr sz="1800" spc="-5" dirty="0">
                          <a:latin typeface="Trebuchet MS"/>
                          <a:cs typeface="Trebuchet MS"/>
                        </a:rPr>
                        <a:t>valuations</a:t>
                      </a:r>
                      <a:endParaRPr sz="1800">
                        <a:latin typeface="Trebuchet MS"/>
                        <a:cs typeface="Trebuchet MS"/>
                      </a:endParaRPr>
                    </a:p>
                    <a:p>
                      <a:pPr>
                        <a:lnSpc>
                          <a:spcPct val="100000"/>
                        </a:lnSpc>
                        <a:spcBef>
                          <a:spcPts val="30"/>
                        </a:spcBef>
                      </a:pPr>
                      <a:endParaRPr sz="1850">
                        <a:latin typeface="Times New Roman"/>
                        <a:cs typeface="Times New Roman"/>
                      </a:endParaRPr>
                    </a:p>
                    <a:p>
                      <a:pPr marL="749300">
                        <a:lnSpc>
                          <a:spcPct val="100000"/>
                        </a:lnSpc>
                        <a:spcBef>
                          <a:spcPts val="5"/>
                        </a:spcBef>
                      </a:pPr>
                      <a:r>
                        <a:rPr sz="1800" spc="-5" dirty="0">
                          <a:latin typeface="Trebuchet MS"/>
                          <a:cs typeface="Trebuchet MS"/>
                        </a:rPr>
                        <a:t>Speculation</a:t>
                      </a:r>
                      <a:endParaRPr sz="1800">
                        <a:latin typeface="Trebuchet MS"/>
                        <a:cs typeface="Trebuchet MS"/>
                      </a:endParaRPr>
                    </a:p>
                    <a:p>
                      <a:pPr marL="749300" marR="119380">
                        <a:lnSpc>
                          <a:spcPct val="200000"/>
                        </a:lnSpc>
                      </a:pPr>
                      <a:r>
                        <a:rPr sz="1800" spc="-5" dirty="0">
                          <a:latin typeface="Trebuchet MS"/>
                          <a:cs typeface="Trebuchet MS"/>
                        </a:rPr>
                        <a:t>Compromise</a:t>
                      </a:r>
                      <a:r>
                        <a:rPr sz="1800" spc="55" dirty="0">
                          <a:latin typeface="Trebuchet MS"/>
                          <a:cs typeface="Trebuchet MS"/>
                        </a:rPr>
                        <a:t> </a:t>
                      </a:r>
                      <a:r>
                        <a:rPr sz="1800" spc="-5" dirty="0">
                          <a:latin typeface="Trebuchet MS"/>
                          <a:cs typeface="Trebuchet MS"/>
                        </a:rPr>
                        <a:t>with</a:t>
                      </a:r>
                      <a:r>
                        <a:rPr sz="1800" spc="60" dirty="0">
                          <a:latin typeface="Trebuchet MS"/>
                          <a:cs typeface="Trebuchet MS"/>
                        </a:rPr>
                        <a:t> </a:t>
                      </a:r>
                      <a:r>
                        <a:rPr sz="1800" spc="-5" dirty="0">
                          <a:latin typeface="Trebuchet MS"/>
                          <a:cs typeface="Trebuchet MS"/>
                        </a:rPr>
                        <a:t>quality </a:t>
                      </a:r>
                      <a:r>
                        <a:rPr sz="1800" dirty="0">
                          <a:latin typeface="Trebuchet MS"/>
                          <a:cs typeface="Trebuchet MS"/>
                        </a:rPr>
                        <a:t> </a:t>
                      </a:r>
                      <a:r>
                        <a:rPr sz="1800" spc="-5" dirty="0">
                          <a:latin typeface="Trebuchet MS"/>
                          <a:cs typeface="Trebuchet MS"/>
                        </a:rPr>
                        <a:t>Investing for the sake of investing </a:t>
                      </a:r>
                      <a:r>
                        <a:rPr sz="1800" spc="-530" dirty="0">
                          <a:latin typeface="Trebuchet MS"/>
                          <a:cs typeface="Trebuchet MS"/>
                        </a:rPr>
                        <a:t> </a:t>
                      </a:r>
                      <a:r>
                        <a:rPr sz="1800" spc="-5" dirty="0">
                          <a:latin typeface="Trebuchet MS"/>
                          <a:cs typeface="Trebuchet MS"/>
                        </a:rPr>
                        <a:t>Benchmark</a:t>
                      </a:r>
                      <a:r>
                        <a:rPr sz="1800" dirty="0">
                          <a:latin typeface="Trebuchet MS"/>
                          <a:cs typeface="Trebuchet MS"/>
                        </a:rPr>
                        <a:t> </a:t>
                      </a:r>
                      <a:r>
                        <a:rPr sz="1800" spc="-5" dirty="0">
                          <a:latin typeface="Trebuchet MS"/>
                          <a:cs typeface="Trebuchet MS"/>
                        </a:rPr>
                        <a:t>hugging</a:t>
                      </a:r>
                      <a:endParaRPr sz="1800">
                        <a:latin typeface="Trebuchet MS"/>
                        <a:cs typeface="Trebuchet MS"/>
                      </a:endParaRPr>
                    </a:p>
                  </a:txBody>
                  <a:tcPr marL="0" marR="0" marT="68580" marB="0"/>
                </a:tc>
                <a:extLst>
                  <a:ext uri="{0D108BD9-81ED-4DB2-BD59-A6C34878D82A}">
                    <a16:rowId xmlns:a16="http://schemas.microsoft.com/office/drawing/2014/main" val="10001"/>
                  </a:ext>
                </a:extLst>
              </a:tr>
            </a:tbl>
          </a:graphicData>
        </a:graphic>
      </p:graphicFrame>
      <p:pic>
        <p:nvPicPr>
          <p:cNvPr id="4" name="object 4"/>
          <p:cNvPicPr/>
          <p:nvPr/>
        </p:nvPicPr>
        <p:blipFill>
          <a:blip r:embed="rId2" cstate="print"/>
          <a:stretch>
            <a:fillRect/>
          </a:stretch>
        </p:blipFill>
        <p:spPr>
          <a:xfrm>
            <a:off x="567436" y="1716116"/>
            <a:ext cx="152400" cy="156117"/>
          </a:xfrm>
          <a:prstGeom prst="rect">
            <a:avLst/>
          </a:prstGeom>
        </p:spPr>
      </p:pic>
      <p:pic>
        <p:nvPicPr>
          <p:cNvPr id="5" name="object 5"/>
          <p:cNvPicPr/>
          <p:nvPr/>
        </p:nvPicPr>
        <p:blipFill>
          <a:blip r:embed="rId2" cstate="print"/>
          <a:stretch>
            <a:fillRect/>
          </a:stretch>
        </p:blipFill>
        <p:spPr>
          <a:xfrm>
            <a:off x="567436" y="2539076"/>
            <a:ext cx="152400" cy="156117"/>
          </a:xfrm>
          <a:prstGeom prst="rect">
            <a:avLst/>
          </a:prstGeom>
        </p:spPr>
      </p:pic>
      <p:pic>
        <p:nvPicPr>
          <p:cNvPr id="6" name="object 6"/>
          <p:cNvPicPr/>
          <p:nvPr/>
        </p:nvPicPr>
        <p:blipFill>
          <a:blip r:embed="rId2" cstate="print"/>
          <a:stretch>
            <a:fillRect/>
          </a:stretch>
        </p:blipFill>
        <p:spPr>
          <a:xfrm>
            <a:off x="567436" y="3087716"/>
            <a:ext cx="152400" cy="156117"/>
          </a:xfrm>
          <a:prstGeom prst="rect">
            <a:avLst/>
          </a:prstGeom>
        </p:spPr>
      </p:pic>
      <p:pic>
        <p:nvPicPr>
          <p:cNvPr id="7" name="object 7"/>
          <p:cNvPicPr/>
          <p:nvPr/>
        </p:nvPicPr>
        <p:blipFill>
          <a:blip r:embed="rId2" cstate="print"/>
          <a:stretch>
            <a:fillRect/>
          </a:stretch>
        </p:blipFill>
        <p:spPr>
          <a:xfrm>
            <a:off x="567436" y="3910676"/>
            <a:ext cx="152400" cy="156117"/>
          </a:xfrm>
          <a:prstGeom prst="rect">
            <a:avLst/>
          </a:prstGeom>
        </p:spPr>
      </p:pic>
      <p:pic>
        <p:nvPicPr>
          <p:cNvPr id="8" name="object 8"/>
          <p:cNvPicPr/>
          <p:nvPr/>
        </p:nvPicPr>
        <p:blipFill>
          <a:blip r:embed="rId2" cstate="print"/>
          <a:stretch>
            <a:fillRect/>
          </a:stretch>
        </p:blipFill>
        <p:spPr>
          <a:xfrm>
            <a:off x="567436" y="4459316"/>
            <a:ext cx="152400" cy="156117"/>
          </a:xfrm>
          <a:prstGeom prst="rect">
            <a:avLst/>
          </a:prstGeom>
        </p:spPr>
      </p:pic>
      <p:pic>
        <p:nvPicPr>
          <p:cNvPr id="9" name="object 9"/>
          <p:cNvPicPr/>
          <p:nvPr/>
        </p:nvPicPr>
        <p:blipFill>
          <a:blip r:embed="rId2" cstate="print"/>
          <a:stretch>
            <a:fillRect/>
          </a:stretch>
        </p:blipFill>
        <p:spPr>
          <a:xfrm>
            <a:off x="567436" y="5007957"/>
            <a:ext cx="152400" cy="156117"/>
          </a:xfrm>
          <a:prstGeom prst="rect">
            <a:avLst/>
          </a:prstGeom>
        </p:spPr>
      </p:pic>
      <p:pic>
        <p:nvPicPr>
          <p:cNvPr id="10" name="object 10"/>
          <p:cNvPicPr/>
          <p:nvPr/>
        </p:nvPicPr>
        <p:blipFill>
          <a:blip r:embed="rId3" cstate="print"/>
          <a:stretch>
            <a:fillRect/>
          </a:stretch>
        </p:blipFill>
        <p:spPr>
          <a:xfrm>
            <a:off x="4653915" y="1712214"/>
            <a:ext cx="152400" cy="160020"/>
          </a:xfrm>
          <a:prstGeom prst="rect">
            <a:avLst/>
          </a:prstGeom>
        </p:spPr>
      </p:pic>
      <p:pic>
        <p:nvPicPr>
          <p:cNvPr id="11" name="object 11"/>
          <p:cNvPicPr/>
          <p:nvPr/>
        </p:nvPicPr>
        <p:blipFill>
          <a:blip r:embed="rId3" cstate="print"/>
          <a:stretch>
            <a:fillRect/>
          </a:stretch>
        </p:blipFill>
        <p:spPr>
          <a:xfrm>
            <a:off x="4653915" y="2260854"/>
            <a:ext cx="152400" cy="160020"/>
          </a:xfrm>
          <a:prstGeom prst="rect">
            <a:avLst/>
          </a:prstGeom>
        </p:spPr>
      </p:pic>
      <p:pic>
        <p:nvPicPr>
          <p:cNvPr id="12" name="object 12"/>
          <p:cNvPicPr/>
          <p:nvPr/>
        </p:nvPicPr>
        <p:blipFill>
          <a:blip r:embed="rId3" cstate="print"/>
          <a:stretch>
            <a:fillRect/>
          </a:stretch>
        </p:blipFill>
        <p:spPr>
          <a:xfrm>
            <a:off x="4653915" y="2809494"/>
            <a:ext cx="152400" cy="160020"/>
          </a:xfrm>
          <a:prstGeom prst="rect">
            <a:avLst/>
          </a:prstGeom>
        </p:spPr>
      </p:pic>
      <p:pic>
        <p:nvPicPr>
          <p:cNvPr id="13" name="object 13"/>
          <p:cNvPicPr/>
          <p:nvPr/>
        </p:nvPicPr>
        <p:blipFill>
          <a:blip r:embed="rId3" cstate="print"/>
          <a:stretch>
            <a:fillRect/>
          </a:stretch>
        </p:blipFill>
        <p:spPr>
          <a:xfrm>
            <a:off x="4653915" y="3358134"/>
            <a:ext cx="152400" cy="160020"/>
          </a:xfrm>
          <a:prstGeom prst="rect">
            <a:avLst/>
          </a:prstGeom>
        </p:spPr>
      </p:pic>
      <p:pic>
        <p:nvPicPr>
          <p:cNvPr id="14" name="object 14"/>
          <p:cNvPicPr/>
          <p:nvPr/>
        </p:nvPicPr>
        <p:blipFill>
          <a:blip r:embed="rId3" cstate="print"/>
          <a:stretch>
            <a:fillRect/>
          </a:stretch>
        </p:blipFill>
        <p:spPr>
          <a:xfrm>
            <a:off x="4653915" y="3906773"/>
            <a:ext cx="152400" cy="160019"/>
          </a:xfrm>
          <a:prstGeom prst="rect">
            <a:avLst/>
          </a:prstGeom>
        </p:spPr>
      </p:pic>
      <p:sp>
        <p:nvSpPr>
          <p:cNvPr id="15" name="object 15"/>
          <p:cNvSpPr txBox="1">
            <a:spLocks noGrp="1"/>
          </p:cNvSpPr>
          <p:nvPr>
            <p:ph type="ftr" sz="quarter" idx="5"/>
          </p:nvPr>
        </p:nvSpPr>
        <p:spPr>
          <a:prstGeom prst="rect">
            <a:avLst/>
          </a:prstGeom>
        </p:spPr>
        <p:txBody>
          <a:bodyPr vert="horz" wrap="square" lIns="0" tIns="4445" rIns="0" bIns="0" rtlCol="0">
            <a:spAutoFit/>
          </a:bodyPr>
          <a:lstStyle/>
          <a:p>
            <a:pPr marL="12700">
              <a:lnSpc>
                <a:spcPct val="100000"/>
              </a:lnSpc>
              <a:spcBef>
                <a:spcPts val="35"/>
              </a:spcBef>
            </a:pPr>
            <a:r>
              <a:rPr spc="-5" dirty="0"/>
              <a:t>Private</a:t>
            </a:r>
            <a:r>
              <a:rPr dirty="0"/>
              <a:t> </a:t>
            </a:r>
            <a:r>
              <a:rPr spc="-5" dirty="0"/>
              <a:t>&amp;</a:t>
            </a:r>
            <a:r>
              <a:rPr spc="-20" dirty="0"/>
              <a:t> </a:t>
            </a:r>
            <a:r>
              <a:rPr spc="-5" dirty="0"/>
              <a:t>Confidential,</a:t>
            </a:r>
            <a:r>
              <a:rPr spc="35" dirty="0"/>
              <a:t> </a:t>
            </a:r>
            <a:r>
              <a:rPr spc="-5" dirty="0"/>
              <a:t>Not</a:t>
            </a:r>
            <a:r>
              <a:rPr spc="-15" dirty="0"/>
              <a:t> </a:t>
            </a:r>
            <a:r>
              <a:rPr spc="-5" dirty="0"/>
              <a:t>For</a:t>
            </a:r>
            <a:r>
              <a:rPr spc="-20" dirty="0"/>
              <a:t> </a:t>
            </a:r>
            <a:r>
              <a:rPr spc="-5" dirty="0"/>
              <a:t>Circulation</a:t>
            </a:r>
          </a:p>
        </p:txBody>
      </p:sp>
      <p:sp>
        <p:nvSpPr>
          <p:cNvPr id="16" name="object 16"/>
          <p:cNvSpPr txBox="1">
            <a:spLocks noGrp="1"/>
          </p:cNvSpPr>
          <p:nvPr>
            <p:ph type="sldNum" sz="quarter" idx="7"/>
          </p:nvPr>
        </p:nvSpPr>
        <p:spPr>
          <a:prstGeom prst="rect">
            <a:avLst/>
          </a:prstGeom>
        </p:spPr>
        <p:txBody>
          <a:bodyPr vert="horz" wrap="square" lIns="0" tIns="50800" rIns="0" bIns="0" rtlCol="0">
            <a:spAutoFit/>
          </a:bodyPr>
          <a:lstStyle/>
          <a:p>
            <a:pPr marL="38100">
              <a:lnSpc>
                <a:spcPct val="100000"/>
              </a:lnSpc>
              <a:spcBef>
                <a:spcPts val="400"/>
              </a:spcBef>
            </a:pPr>
            <a:fld id="{81D60167-4931-47E6-BA6A-407CBD079E47}" type="slidenum">
              <a:rPr spc="-5" dirty="0"/>
              <a:t>5</a:t>
            </a:fld>
            <a:endParaRPr spc="-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266776"/>
            <a:ext cx="7527290" cy="422909"/>
          </a:xfrm>
          <a:prstGeom prst="rect">
            <a:avLst/>
          </a:prstGeom>
        </p:spPr>
        <p:txBody>
          <a:bodyPr vert="horz" wrap="square" lIns="0" tIns="13335" rIns="0" bIns="0" rtlCol="0">
            <a:spAutoFit/>
          </a:bodyPr>
          <a:lstStyle/>
          <a:p>
            <a:pPr marL="12700">
              <a:lnSpc>
                <a:spcPct val="100000"/>
              </a:lnSpc>
              <a:spcBef>
                <a:spcPts val="105"/>
              </a:spcBef>
            </a:pPr>
            <a:r>
              <a:rPr sz="2600" spc="-5" dirty="0"/>
              <a:t>Investment</a:t>
            </a:r>
            <a:r>
              <a:rPr sz="2600" spc="-120" dirty="0"/>
              <a:t> </a:t>
            </a:r>
            <a:r>
              <a:rPr sz="2600" dirty="0"/>
              <a:t>Approach:</a:t>
            </a:r>
            <a:r>
              <a:rPr sz="2600" spc="-20" dirty="0"/>
              <a:t> </a:t>
            </a:r>
            <a:r>
              <a:rPr sz="2600" dirty="0"/>
              <a:t>Rigor</a:t>
            </a:r>
            <a:r>
              <a:rPr sz="2600" spc="-5" dirty="0"/>
              <a:t> </a:t>
            </a:r>
            <a:r>
              <a:rPr sz="2600" dirty="0"/>
              <a:t>of </a:t>
            </a:r>
            <a:r>
              <a:rPr sz="2600" spc="-5" dirty="0"/>
              <a:t>Buying</a:t>
            </a:r>
            <a:r>
              <a:rPr sz="2600" spc="-10" dirty="0"/>
              <a:t> </a:t>
            </a:r>
            <a:r>
              <a:rPr sz="2600" dirty="0"/>
              <a:t>a</a:t>
            </a:r>
            <a:r>
              <a:rPr sz="2600" spc="5" dirty="0"/>
              <a:t> </a:t>
            </a:r>
            <a:r>
              <a:rPr sz="2600" spc="-5" dirty="0"/>
              <a:t>Business</a:t>
            </a:r>
            <a:endParaRPr sz="2600" dirty="0"/>
          </a:p>
        </p:txBody>
      </p:sp>
      <p:sp>
        <p:nvSpPr>
          <p:cNvPr id="4" name="object 4"/>
          <p:cNvSpPr txBox="1">
            <a:spLocks noGrp="1"/>
          </p:cNvSpPr>
          <p:nvPr>
            <p:ph type="ftr" sz="quarter" idx="5"/>
          </p:nvPr>
        </p:nvSpPr>
        <p:spPr>
          <a:prstGeom prst="rect">
            <a:avLst/>
          </a:prstGeom>
        </p:spPr>
        <p:txBody>
          <a:bodyPr vert="horz" wrap="square" lIns="0" tIns="4445" rIns="0" bIns="0" rtlCol="0">
            <a:spAutoFit/>
          </a:bodyPr>
          <a:lstStyle/>
          <a:p>
            <a:pPr marL="12700">
              <a:lnSpc>
                <a:spcPct val="100000"/>
              </a:lnSpc>
              <a:spcBef>
                <a:spcPts val="35"/>
              </a:spcBef>
            </a:pPr>
            <a:r>
              <a:rPr spc="-5" dirty="0"/>
              <a:t>Private</a:t>
            </a:r>
            <a:r>
              <a:rPr dirty="0"/>
              <a:t> </a:t>
            </a:r>
            <a:r>
              <a:rPr spc="-5" dirty="0"/>
              <a:t>&amp;</a:t>
            </a:r>
            <a:r>
              <a:rPr spc="-20" dirty="0"/>
              <a:t> </a:t>
            </a:r>
            <a:r>
              <a:rPr spc="-5" dirty="0"/>
              <a:t>Confidential,</a:t>
            </a:r>
            <a:r>
              <a:rPr spc="35" dirty="0"/>
              <a:t> </a:t>
            </a:r>
            <a:r>
              <a:rPr spc="-5" dirty="0"/>
              <a:t>Not</a:t>
            </a:r>
            <a:r>
              <a:rPr spc="-15" dirty="0"/>
              <a:t> </a:t>
            </a:r>
            <a:r>
              <a:rPr spc="-5" dirty="0"/>
              <a:t>For</a:t>
            </a:r>
            <a:r>
              <a:rPr spc="-20" dirty="0"/>
              <a:t> </a:t>
            </a:r>
            <a:r>
              <a:rPr spc="-5" dirty="0"/>
              <a:t>Circulation</a:t>
            </a:r>
          </a:p>
        </p:txBody>
      </p:sp>
      <p:sp>
        <p:nvSpPr>
          <p:cNvPr id="5" name="object 5"/>
          <p:cNvSpPr txBox="1">
            <a:spLocks noGrp="1"/>
          </p:cNvSpPr>
          <p:nvPr>
            <p:ph type="sldNum" sz="quarter" idx="7"/>
          </p:nvPr>
        </p:nvSpPr>
        <p:spPr>
          <a:prstGeom prst="rect">
            <a:avLst/>
          </a:prstGeom>
        </p:spPr>
        <p:txBody>
          <a:bodyPr vert="horz" wrap="square" lIns="0" tIns="50800" rIns="0" bIns="0" rtlCol="0">
            <a:spAutoFit/>
          </a:bodyPr>
          <a:lstStyle/>
          <a:p>
            <a:pPr marL="38100">
              <a:lnSpc>
                <a:spcPct val="100000"/>
              </a:lnSpc>
              <a:spcBef>
                <a:spcPts val="400"/>
              </a:spcBef>
            </a:pPr>
            <a:fld id="{81D60167-4931-47E6-BA6A-407CBD079E47}" type="slidenum">
              <a:rPr spc="-5" dirty="0"/>
              <a:t>6</a:t>
            </a:fld>
            <a:endParaRPr spc="-5" dirty="0"/>
          </a:p>
        </p:txBody>
      </p:sp>
      <p:sp>
        <p:nvSpPr>
          <p:cNvPr id="3" name="object 3"/>
          <p:cNvSpPr txBox="1"/>
          <p:nvPr/>
        </p:nvSpPr>
        <p:spPr>
          <a:xfrm>
            <a:off x="527710" y="1069086"/>
            <a:ext cx="7989570" cy="4674870"/>
          </a:xfrm>
          <a:prstGeom prst="rect">
            <a:avLst/>
          </a:prstGeom>
        </p:spPr>
        <p:txBody>
          <a:bodyPr vert="horz" wrap="square" lIns="0" tIns="12065" rIns="0" bIns="0" rtlCol="0">
            <a:spAutoFit/>
          </a:bodyPr>
          <a:lstStyle/>
          <a:p>
            <a:pPr marL="12700" algn="just">
              <a:lnSpc>
                <a:spcPct val="100000"/>
              </a:lnSpc>
              <a:spcBef>
                <a:spcPts val="95"/>
              </a:spcBef>
            </a:pPr>
            <a:r>
              <a:rPr sz="1600" b="1" spc="-10" dirty="0">
                <a:solidFill>
                  <a:srgbClr val="0D0D0D"/>
                </a:solidFill>
                <a:latin typeface="Trebuchet MS"/>
                <a:cs typeface="Trebuchet MS"/>
              </a:rPr>
              <a:t>Business</a:t>
            </a:r>
            <a:r>
              <a:rPr sz="1600" b="1" spc="5" dirty="0">
                <a:solidFill>
                  <a:srgbClr val="0D0D0D"/>
                </a:solidFill>
                <a:latin typeface="Trebuchet MS"/>
                <a:cs typeface="Trebuchet MS"/>
              </a:rPr>
              <a:t> </a:t>
            </a:r>
            <a:r>
              <a:rPr sz="1600" b="1" spc="-5" dirty="0">
                <a:solidFill>
                  <a:srgbClr val="0D0D0D"/>
                </a:solidFill>
                <a:latin typeface="Trebuchet MS"/>
                <a:cs typeface="Trebuchet MS"/>
              </a:rPr>
              <a:t>Selection:</a:t>
            </a:r>
            <a:endParaRPr sz="1600">
              <a:latin typeface="Trebuchet MS"/>
              <a:cs typeface="Trebuchet MS"/>
            </a:endParaRPr>
          </a:p>
          <a:p>
            <a:pPr marL="12700" marR="5080" algn="just">
              <a:lnSpc>
                <a:spcPct val="100000"/>
              </a:lnSpc>
              <a:spcBef>
                <a:spcPts val="5"/>
              </a:spcBef>
            </a:pPr>
            <a:r>
              <a:rPr sz="1500" spc="-5" dirty="0">
                <a:solidFill>
                  <a:srgbClr val="0D0D0D"/>
                </a:solidFill>
                <a:latin typeface="Trebuchet MS"/>
                <a:cs typeface="Trebuchet MS"/>
              </a:rPr>
              <a:t>Our </a:t>
            </a:r>
            <a:r>
              <a:rPr sz="1500" dirty="0">
                <a:solidFill>
                  <a:srgbClr val="0D0D0D"/>
                </a:solidFill>
                <a:latin typeface="Trebuchet MS"/>
                <a:cs typeface="Trebuchet MS"/>
              </a:rPr>
              <a:t>starting </a:t>
            </a:r>
            <a:r>
              <a:rPr sz="1500" spc="-5" dirty="0">
                <a:solidFill>
                  <a:srgbClr val="0D0D0D"/>
                </a:solidFill>
                <a:latin typeface="Trebuchet MS"/>
                <a:cs typeface="Trebuchet MS"/>
              </a:rPr>
              <a:t>point of any investment </a:t>
            </a:r>
            <a:r>
              <a:rPr sz="1500" dirty="0">
                <a:solidFill>
                  <a:srgbClr val="0D0D0D"/>
                </a:solidFill>
                <a:latin typeface="Trebuchet MS"/>
                <a:cs typeface="Trebuchet MS"/>
              </a:rPr>
              <a:t>is </a:t>
            </a:r>
            <a:r>
              <a:rPr sz="1500" spc="-5" dirty="0">
                <a:solidFill>
                  <a:srgbClr val="0D0D0D"/>
                </a:solidFill>
                <a:latin typeface="Trebuchet MS"/>
                <a:cs typeface="Trebuchet MS"/>
              </a:rPr>
              <a:t>to study and understand </a:t>
            </a:r>
            <a:r>
              <a:rPr sz="1500" dirty="0">
                <a:solidFill>
                  <a:srgbClr val="0D0D0D"/>
                </a:solidFill>
                <a:latin typeface="Trebuchet MS"/>
                <a:cs typeface="Trebuchet MS"/>
              </a:rPr>
              <a:t>the </a:t>
            </a:r>
            <a:r>
              <a:rPr sz="1500" spc="-5" dirty="0">
                <a:solidFill>
                  <a:srgbClr val="0D0D0D"/>
                </a:solidFill>
                <a:latin typeface="Trebuchet MS"/>
                <a:cs typeface="Trebuchet MS"/>
              </a:rPr>
              <a:t>business threadbare </a:t>
            </a:r>
            <a:r>
              <a:rPr sz="1500" dirty="0">
                <a:solidFill>
                  <a:srgbClr val="0D0D0D"/>
                </a:solidFill>
                <a:latin typeface="Trebuchet MS"/>
                <a:cs typeface="Trebuchet MS"/>
              </a:rPr>
              <a:t>as </a:t>
            </a:r>
            <a:r>
              <a:rPr sz="1500" spc="5" dirty="0">
                <a:solidFill>
                  <a:srgbClr val="0D0D0D"/>
                </a:solidFill>
                <a:latin typeface="Trebuchet MS"/>
                <a:cs typeface="Trebuchet MS"/>
              </a:rPr>
              <a:t> </a:t>
            </a:r>
            <a:r>
              <a:rPr sz="1500" spc="-5" dirty="0">
                <a:solidFill>
                  <a:srgbClr val="0D0D0D"/>
                </a:solidFill>
                <a:latin typeface="Trebuchet MS"/>
                <a:cs typeface="Trebuchet MS"/>
              </a:rPr>
              <a:t>we </a:t>
            </a:r>
            <a:r>
              <a:rPr sz="1500" dirty="0">
                <a:solidFill>
                  <a:srgbClr val="0D0D0D"/>
                </a:solidFill>
                <a:latin typeface="Trebuchet MS"/>
                <a:cs typeface="Trebuchet MS"/>
              </a:rPr>
              <a:t>are </a:t>
            </a:r>
            <a:r>
              <a:rPr sz="1500" spc="-5" dirty="0">
                <a:solidFill>
                  <a:srgbClr val="0D0D0D"/>
                </a:solidFill>
                <a:latin typeface="Trebuchet MS"/>
                <a:cs typeface="Trebuchet MS"/>
              </a:rPr>
              <a:t>business investors, which means investment </a:t>
            </a:r>
            <a:r>
              <a:rPr sz="1500" dirty="0">
                <a:solidFill>
                  <a:srgbClr val="0D0D0D"/>
                </a:solidFill>
                <a:latin typeface="Trebuchet MS"/>
                <a:cs typeface="Trebuchet MS"/>
              </a:rPr>
              <a:t>to </a:t>
            </a:r>
            <a:r>
              <a:rPr sz="1500" spc="-5" dirty="0">
                <a:solidFill>
                  <a:srgbClr val="0D0D0D"/>
                </a:solidFill>
                <a:latin typeface="Trebuchet MS"/>
                <a:cs typeface="Trebuchet MS"/>
              </a:rPr>
              <a:t>us </a:t>
            </a:r>
            <a:r>
              <a:rPr sz="1500" dirty="0">
                <a:solidFill>
                  <a:srgbClr val="0D0D0D"/>
                </a:solidFill>
                <a:latin typeface="Trebuchet MS"/>
                <a:cs typeface="Trebuchet MS"/>
              </a:rPr>
              <a:t>is </a:t>
            </a:r>
            <a:r>
              <a:rPr sz="1500" spc="-10" dirty="0">
                <a:solidFill>
                  <a:srgbClr val="0D0D0D"/>
                </a:solidFill>
                <a:latin typeface="Trebuchet MS"/>
                <a:cs typeface="Trebuchet MS"/>
              </a:rPr>
              <a:t>like </a:t>
            </a:r>
            <a:r>
              <a:rPr sz="1500" spc="-5" dirty="0">
                <a:solidFill>
                  <a:srgbClr val="0D0D0D"/>
                </a:solidFill>
                <a:latin typeface="Trebuchet MS"/>
                <a:cs typeface="Trebuchet MS"/>
              </a:rPr>
              <a:t>buying </a:t>
            </a:r>
            <a:r>
              <a:rPr sz="1500" dirty="0">
                <a:solidFill>
                  <a:srgbClr val="0D0D0D"/>
                </a:solidFill>
                <a:latin typeface="Trebuchet MS"/>
                <a:cs typeface="Trebuchet MS"/>
              </a:rPr>
              <a:t>a </a:t>
            </a:r>
            <a:r>
              <a:rPr sz="1500" spc="-5" dirty="0">
                <a:solidFill>
                  <a:srgbClr val="0D0D0D"/>
                </a:solidFill>
                <a:latin typeface="Trebuchet MS"/>
                <a:cs typeface="Trebuchet MS"/>
              </a:rPr>
              <a:t>business. </a:t>
            </a:r>
            <a:r>
              <a:rPr sz="1500" spc="-40" dirty="0">
                <a:solidFill>
                  <a:srgbClr val="0D0D0D"/>
                </a:solidFill>
                <a:latin typeface="Trebuchet MS"/>
                <a:cs typeface="Trebuchet MS"/>
              </a:rPr>
              <a:t>We </a:t>
            </a:r>
            <a:r>
              <a:rPr sz="1500" spc="-5" dirty="0">
                <a:solidFill>
                  <a:srgbClr val="0D0D0D"/>
                </a:solidFill>
                <a:latin typeface="Trebuchet MS"/>
                <a:cs typeface="Trebuchet MS"/>
              </a:rPr>
              <a:t>invest </a:t>
            </a:r>
            <a:r>
              <a:rPr sz="1500" dirty="0">
                <a:solidFill>
                  <a:srgbClr val="0D0D0D"/>
                </a:solidFill>
                <a:latin typeface="Trebuchet MS"/>
                <a:cs typeface="Trebuchet MS"/>
              </a:rPr>
              <a:t> in </a:t>
            </a:r>
            <a:r>
              <a:rPr sz="1500" spc="-5" dirty="0">
                <a:solidFill>
                  <a:srgbClr val="0D0D0D"/>
                </a:solidFill>
                <a:latin typeface="Trebuchet MS"/>
                <a:cs typeface="Trebuchet MS"/>
              </a:rPr>
              <a:t>quality businesses that we understand </a:t>
            </a:r>
            <a:r>
              <a:rPr sz="1500" spc="-10" dirty="0">
                <a:solidFill>
                  <a:srgbClr val="0D0D0D"/>
                </a:solidFill>
                <a:latin typeface="Trebuchet MS"/>
                <a:cs typeface="Trebuchet MS"/>
              </a:rPr>
              <a:t>well </a:t>
            </a:r>
            <a:r>
              <a:rPr sz="1500" dirty="0">
                <a:solidFill>
                  <a:srgbClr val="0D0D0D"/>
                </a:solidFill>
                <a:latin typeface="Trebuchet MS"/>
                <a:cs typeface="Trebuchet MS"/>
              </a:rPr>
              <a:t>and </a:t>
            </a:r>
            <a:r>
              <a:rPr sz="1500" spc="-10" dirty="0">
                <a:solidFill>
                  <a:srgbClr val="0D0D0D"/>
                </a:solidFill>
                <a:latin typeface="Trebuchet MS"/>
                <a:cs typeface="Trebuchet MS"/>
              </a:rPr>
              <a:t>which </a:t>
            </a:r>
            <a:r>
              <a:rPr sz="1500" dirty="0">
                <a:solidFill>
                  <a:srgbClr val="0D0D0D"/>
                </a:solidFill>
                <a:latin typeface="Trebuchet MS"/>
                <a:cs typeface="Trebuchet MS"/>
              </a:rPr>
              <a:t>are </a:t>
            </a:r>
            <a:r>
              <a:rPr sz="1500" spc="-10" dirty="0">
                <a:solidFill>
                  <a:srgbClr val="0D0D0D"/>
                </a:solidFill>
                <a:latin typeface="Trebuchet MS"/>
                <a:cs typeface="Trebuchet MS"/>
              </a:rPr>
              <a:t>likely </a:t>
            </a:r>
            <a:r>
              <a:rPr sz="1500" dirty="0">
                <a:solidFill>
                  <a:srgbClr val="0D0D0D"/>
                </a:solidFill>
                <a:latin typeface="Trebuchet MS"/>
                <a:cs typeface="Trebuchet MS"/>
              </a:rPr>
              <a:t>to generate </a:t>
            </a:r>
            <a:r>
              <a:rPr sz="1500" spc="-5" dirty="0">
                <a:solidFill>
                  <a:srgbClr val="0D0D0D"/>
                </a:solidFill>
                <a:latin typeface="Trebuchet MS"/>
                <a:cs typeface="Trebuchet MS"/>
              </a:rPr>
              <a:t>improvement </a:t>
            </a:r>
            <a:r>
              <a:rPr sz="1500" dirty="0">
                <a:solidFill>
                  <a:srgbClr val="0D0D0D"/>
                </a:solidFill>
                <a:latin typeface="Trebuchet MS"/>
                <a:cs typeface="Trebuchet MS"/>
              </a:rPr>
              <a:t> in </a:t>
            </a:r>
            <a:r>
              <a:rPr sz="1500" spc="-5" dirty="0">
                <a:solidFill>
                  <a:srgbClr val="0D0D0D"/>
                </a:solidFill>
                <a:latin typeface="Trebuchet MS"/>
                <a:cs typeface="Trebuchet MS"/>
              </a:rPr>
              <a:t>earnings</a:t>
            </a:r>
            <a:r>
              <a:rPr sz="1500" dirty="0">
                <a:solidFill>
                  <a:srgbClr val="0D0D0D"/>
                </a:solidFill>
                <a:latin typeface="Trebuchet MS"/>
                <a:cs typeface="Trebuchet MS"/>
              </a:rPr>
              <a:t> </a:t>
            </a:r>
            <a:r>
              <a:rPr sz="1500" spc="-5" dirty="0">
                <a:solidFill>
                  <a:srgbClr val="0D0D0D"/>
                </a:solidFill>
                <a:latin typeface="Trebuchet MS"/>
                <a:cs typeface="Trebuchet MS"/>
              </a:rPr>
              <a:t>and</a:t>
            </a:r>
            <a:r>
              <a:rPr sz="1500" spc="5" dirty="0">
                <a:solidFill>
                  <a:srgbClr val="0D0D0D"/>
                </a:solidFill>
                <a:latin typeface="Trebuchet MS"/>
                <a:cs typeface="Trebuchet MS"/>
              </a:rPr>
              <a:t> </a:t>
            </a:r>
            <a:r>
              <a:rPr sz="1500" spc="-5" dirty="0">
                <a:solidFill>
                  <a:srgbClr val="0D0D0D"/>
                </a:solidFill>
                <a:latin typeface="Trebuchet MS"/>
                <a:cs typeface="Trebuchet MS"/>
              </a:rPr>
              <a:t>cash</a:t>
            </a:r>
            <a:r>
              <a:rPr sz="1500" spc="-10" dirty="0">
                <a:solidFill>
                  <a:srgbClr val="0D0D0D"/>
                </a:solidFill>
                <a:latin typeface="Trebuchet MS"/>
                <a:cs typeface="Trebuchet MS"/>
              </a:rPr>
              <a:t> </a:t>
            </a:r>
            <a:r>
              <a:rPr sz="1500" dirty="0">
                <a:solidFill>
                  <a:srgbClr val="0D0D0D"/>
                </a:solidFill>
                <a:latin typeface="Trebuchet MS"/>
                <a:cs typeface="Trebuchet MS"/>
              </a:rPr>
              <a:t>flows</a:t>
            </a:r>
            <a:r>
              <a:rPr sz="1500" spc="-20" dirty="0">
                <a:solidFill>
                  <a:srgbClr val="0D0D0D"/>
                </a:solidFill>
                <a:latin typeface="Trebuchet MS"/>
                <a:cs typeface="Trebuchet MS"/>
              </a:rPr>
              <a:t> </a:t>
            </a:r>
            <a:r>
              <a:rPr sz="1500" dirty="0">
                <a:solidFill>
                  <a:srgbClr val="0D0D0D"/>
                </a:solidFill>
                <a:latin typeface="Trebuchet MS"/>
                <a:cs typeface="Trebuchet MS"/>
              </a:rPr>
              <a:t>in </a:t>
            </a:r>
            <a:r>
              <a:rPr sz="1500" spc="-5" dirty="0">
                <a:solidFill>
                  <a:srgbClr val="0D0D0D"/>
                </a:solidFill>
                <a:latin typeface="Trebuchet MS"/>
                <a:cs typeface="Trebuchet MS"/>
              </a:rPr>
              <a:t>the</a:t>
            </a:r>
            <a:r>
              <a:rPr sz="1500" dirty="0">
                <a:solidFill>
                  <a:srgbClr val="0D0D0D"/>
                </a:solidFill>
                <a:latin typeface="Trebuchet MS"/>
                <a:cs typeface="Trebuchet MS"/>
              </a:rPr>
              <a:t> foreseeable</a:t>
            </a:r>
            <a:r>
              <a:rPr sz="1500" spc="-35" dirty="0">
                <a:solidFill>
                  <a:srgbClr val="0D0D0D"/>
                </a:solidFill>
                <a:latin typeface="Trebuchet MS"/>
                <a:cs typeface="Trebuchet MS"/>
              </a:rPr>
              <a:t> </a:t>
            </a:r>
            <a:r>
              <a:rPr sz="1500" spc="-5" dirty="0">
                <a:solidFill>
                  <a:srgbClr val="0D0D0D"/>
                </a:solidFill>
                <a:latin typeface="Trebuchet MS"/>
                <a:cs typeface="Trebuchet MS"/>
              </a:rPr>
              <a:t>future</a:t>
            </a:r>
            <a:r>
              <a:rPr sz="1500" spc="5" dirty="0">
                <a:solidFill>
                  <a:srgbClr val="0D0D0D"/>
                </a:solidFill>
                <a:latin typeface="Trebuchet MS"/>
                <a:cs typeface="Trebuchet MS"/>
              </a:rPr>
              <a:t> </a:t>
            </a:r>
            <a:r>
              <a:rPr sz="1500" spc="-5" dirty="0">
                <a:solidFill>
                  <a:srgbClr val="0D0D0D"/>
                </a:solidFill>
                <a:latin typeface="Trebuchet MS"/>
                <a:cs typeface="Trebuchet MS"/>
              </a:rPr>
              <a:t>and</a:t>
            </a:r>
            <a:r>
              <a:rPr sz="1500" spc="5" dirty="0">
                <a:solidFill>
                  <a:srgbClr val="0D0D0D"/>
                </a:solidFill>
                <a:latin typeface="Trebuchet MS"/>
                <a:cs typeface="Trebuchet MS"/>
              </a:rPr>
              <a:t> </a:t>
            </a:r>
            <a:r>
              <a:rPr sz="1500" dirty="0">
                <a:solidFill>
                  <a:srgbClr val="0D0D0D"/>
                </a:solidFill>
                <a:latin typeface="Trebuchet MS"/>
                <a:cs typeface="Trebuchet MS"/>
              </a:rPr>
              <a:t>avoid</a:t>
            </a:r>
            <a:r>
              <a:rPr sz="1500" spc="-15" dirty="0">
                <a:solidFill>
                  <a:srgbClr val="0D0D0D"/>
                </a:solidFill>
                <a:latin typeface="Trebuchet MS"/>
                <a:cs typeface="Trebuchet MS"/>
              </a:rPr>
              <a:t> </a:t>
            </a:r>
            <a:r>
              <a:rPr sz="1500" spc="-5" dirty="0">
                <a:solidFill>
                  <a:srgbClr val="0D0D0D"/>
                </a:solidFill>
                <a:latin typeface="Trebuchet MS"/>
                <a:cs typeface="Trebuchet MS"/>
              </a:rPr>
              <a:t>ones</a:t>
            </a:r>
            <a:r>
              <a:rPr sz="1500" spc="5" dirty="0">
                <a:solidFill>
                  <a:srgbClr val="0D0D0D"/>
                </a:solidFill>
                <a:latin typeface="Trebuchet MS"/>
                <a:cs typeface="Trebuchet MS"/>
              </a:rPr>
              <a:t> </a:t>
            </a:r>
            <a:r>
              <a:rPr sz="1500" dirty="0">
                <a:solidFill>
                  <a:srgbClr val="0D0D0D"/>
                </a:solidFill>
                <a:latin typeface="Trebuchet MS"/>
                <a:cs typeface="Trebuchet MS"/>
              </a:rPr>
              <a:t>facing</a:t>
            </a:r>
            <a:r>
              <a:rPr sz="1500" spc="-20" dirty="0">
                <a:solidFill>
                  <a:srgbClr val="0D0D0D"/>
                </a:solidFill>
                <a:latin typeface="Trebuchet MS"/>
                <a:cs typeface="Trebuchet MS"/>
              </a:rPr>
              <a:t> </a:t>
            </a:r>
            <a:r>
              <a:rPr sz="1500" spc="-5" dirty="0">
                <a:solidFill>
                  <a:srgbClr val="0D0D0D"/>
                </a:solidFill>
                <a:latin typeface="Trebuchet MS"/>
                <a:cs typeface="Trebuchet MS"/>
              </a:rPr>
              <a:t>headwinds.</a:t>
            </a:r>
            <a:endParaRPr sz="1500">
              <a:latin typeface="Trebuchet MS"/>
              <a:cs typeface="Trebuchet MS"/>
            </a:endParaRPr>
          </a:p>
          <a:p>
            <a:pPr>
              <a:lnSpc>
                <a:spcPct val="100000"/>
              </a:lnSpc>
            </a:pPr>
            <a:endParaRPr sz="1650">
              <a:latin typeface="Trebuchet MS"/>
              <a:cs typeface="Trebuchet MS"/>
            </a:endParaRPr>
          </a:p>
          <a:p>
            <a:pPr marL="12700" algn="just">
              <a:lnSpc>
                <a:spcPct val="100000"/>
              </a:lnSpc>
            </a:pPr>
            <a:r>
              <a:rPr sz="1600" b="1" spc="-5" dirty="0">
                <a:solidFill>
                  <a:srgbClr val="0D0D0D"/>
                </a:solidFill>
                <a:latin typeface="Trebuchet MS"/>
                <a:cs typeface="Trebuchet MS"/>
              </a:rPr>
              <a:t>Judgement</a:t>
            </a:r>
            <a:r>
              <a:rPr sz="1600" b="1" spc="20" dirty="0">
                <a:solidFill>
                  <a:srgbClr val="0D0D0D"/>
                </a:solidFill>
                <a:latin typeface="Trebuchet MS"/>
                <a:cs typeface="Trebuchet MS"/>
              </a:rPr>
              <a:t> </a:t>
            </a:r>
            <a:r>
              <a:rPr sz="1600" b="1" spc="-5" dirty="0">
                <a:solidFill>
                  <a:srgbClr val="0D0D0D"/>
                </a:solidFill>
                <a:latin typeface="Trebuchet MS"/>
                <a:cs typeface="Trebuchet MS"/>
              </a:rPr>
              <a:t>of</a:t>
            </a:r>
            <a:r>
              <a:rPr sz="1600" b="1" spc="-10" dirty="0">
                <a:solidFill>
                  <a:srgbClr val="0D0D0D"/>
                </a:solidFill>
                <a:latin typeface="Trebuchet MS"/>
                <a:cs typeface="Trebuchet MS"/>
              </a:rPr>
              <a:t> Business</a:t>
            </a:r>
            <a:r>
              <a:rPr sz="1600" b="1" spc="20" dirty="0">
                <a:solidFill>
                  <a:srgbClr val="0D0D0D"/>
                </a:solidFill>
                <a:latin typeface="Trebuchet MS"/>
                <a:cs typeface="Trebuchet MS"/>
              </a:rPr>
              <a:t> </a:t>
            </a:r>
            <a:r>
              <a:rPr sz="1600" b="1" spc="-5" dirty="0">
                <a:solidFill>
                  <a:srgbClr val="0D0D0D"/>
                </a:solidFill>
                <a:latin typeface="Trebuchet MS"/>
                <a:cs typeface="Trebuchet MS"/>
              </a:rPr>
              <a:t>cycles:</a:t>
            </a:r>
            <a:endParaRPr sz="1600">
              <a:latin typeface="Trebuchet MS"/>
              <a:cs typeface="Trebuchet MS"/>
            </a:endParaRPr>
          </a:p>
          <a:p>
            <a:pPr marL="12700" marR="6985" algn="just">
              <a:lnSpc>
                <a:spcPct val="100000"/>
              </a:lnSpc>
              <a:spcBef>
                <a:spcPts val="5"/>
              </a:spcBef>
            </a:pPr>
            <a:r>
              <a:rPr sz="1500" spc="-5" dirty="0">
                <a:solidFill>
                  <a:srgbClr val="0D0D0D"/>
                </a:solidFill>
                <a:latin typeface="Trebuchet MS"/>
                <a:cs typeface="Trebuchet MS"/>
              </a:rPr>
              <a:t>Our understanding of global macroeconomics </a:t>
            </a:r>
            <a:r>
              <a:rPr sz="1500" dirty="0">
                <a:solidFill>
                  <a:srgbClr val="0D0D0D"/>
                </a:solidFill>
                <a:latin typeface="Trebuchet MS"/>
                <a:cs typeface="Trebuchet MS"/>
              </a:rPr>
              <a:t>along </a:t>
            </a:r>
            <a:r>
              <a:rPr sz="1500" spc="-5" dirty="0">
                <a:solidFill>
                  <a:srgbClr val="0D0D0D"/>
                </a:solidFill>
                <a:latin typeface="Trebuchet MS"/>
                <a:cs typeface="Trebuchet MS"/>
              </a:rPr>
              <a:t>with the judgement of economic and </a:t>
            </a:r>
            <a:r>
              <a:rPr sz="1500" dirty="0">
                <a:solidFill>
                  <a:srgbClr val="0D0D0D"/>
                </a:solidFill>
                <a:latin typeface="Trebuchet MS"/>
                <a:cs typeface="Trebuchet MS"/>
              </a:rPr>
              <a:t> </a:t>
            </a:r>
            <a:r>
              <a:rPr sz="1500" spc="-5" dirty="0">
                <a:solidFill>
                  <a:srgbClr val="0D0D0D"/>
                </a:solidFill>
                <a:latin typeface="Trebuchet MS"/>
                <a:cs typeface="Trebuchet MS"/>
              </a:rPr>
              <a:t>business cycles helps us </a:t>
            </a:r>
            <a:r>
              <a:rPr sz="1500" dirty="0">
                <a:solidFill>
                  <a:srgbClr val="0D0D0D"/>
                </a:solidFill>
                <a:latin typeface="Trebuchet MS"/>
                <a:cs typeface="Trebuchet MS"/>
              </a:rPr>
              <a:t>to </a:t>
            </a:r>
            <a:r>
              <a:rPr sz="1500" spc="-5" dirty="0">
                <a:solidFill>
                  <a:srgbClr val="0D0D0D"/>
                </a:solidFill>
                <a:latin typeface="Trebuchet MS"/>
                <a:cs typeface="Trebuchet MS"/>
              </a:rPr>
              <a:t>endeavour </a:t>
            </a:r>
            <a:r>
              <a:rPr sz="1500" dirty="0">
                <a:solidFill>
                  <a:srgbClr val="0D0D0D"/>
                </a:solidFill>
                <a:latin typeface="Trebuchet MS"/>
                <a:cs typeface="Trebuchet MS"/>
              </a:rPr>
              <a:t>to remain </a:t>
            </a:r>
            <a:r>
              <a:rPr sz="1500" spc="-5" dirty="0">
                <a:solidFill>
                  <a:srgbClr val="0D0D0D"/>
                </a:solidFill>
                <a:latin typeface="Trebuchet MS"/>
                <a:cs typeface="Trebuchet MS"/>
              </a:rPr>
              <a:t>ahead of the curve </a:t>
            </a:r>
            <a:r>
              <a:rPr sz="1500" dirty="0">
                <a:solidFill>
                  <a:srgbClr val="0D0D0D"/>
                </a:solidFill>
                <a:latin typeface="Trebuchet MS"/>
                <a:cs typeface="Trebuchet MS"/>
              </a:rPr>
              <a:t>in </a:t>
            </a:r>
            <a:r>
              <a:rPr sz="1500" spc="-5" dirty="0">
                <a:solidFill>
                  <a:srgbClr val="0D0D0D"/>
                </a:solidFill>
                <a:latin typeface="Trebuchet MS"/>
                <a:cs typeface="Trebuchet MS"/>
              </a:rPr>
              <a:t>our investments. </a:t>
            </a:r>
            <a:r>
              <a:rPr sz="1500" spc="-70" dirty="0">
                <a:solidFill>
                  <a:srgbClr val="0D0D0D"/>
                </a:solidFill>
                <a:latin typeface="Trebuchet MS"/>
                <a:cs typeface="Trebuchet MS"/>
              </a:rPr>
              <a:t>We </a:t>
            </a:r>
            <a:r>
              <a:rPr sz="1500" spc="-65" dirty="0">
                <a:solidFill>
                  <a:srgbClr val="0D0D0D"/>
                </a:solidFill>
                <a:latin typeface="Trebuchet MS"/>
                <a:cs typeface="Trebuchet MS"/>
              </a:rPr>
              <a:t> </a:t>
            </a:r>
            <a:r>
              <a:rPr sz="1500" dirty="0">
                <a:solidFill>
                  <a:srgbClr val="0D0D0D"/>
                </a:solidFill>
                <a:latin typeface="Trebuchet MS"/>
                <a:cs typeface="Trebuchet MS"/>
              </a:rPr>
              <a:t>may</a:t>
            </a:r>
            <a:r>
              <a:rPr sz="1500" spc="100" dirty="0">
                <a:solidFill>
                  <a:srgbClr val="0D0D0D"/>
                </a:solidFill>
                <a:latin typeface="Trebuchet MS"/>
                <a:cs typeface="Trebuchet MS"/>
              </a:rPr>
              <a:t> </a:t>
            </a:r>
            <a:r>
              <a:rPr sz="1500" dirty="0">
                <a:solidFill>
                  <a:srgbClr val="0D0D0D"/>
                </a:solidFill>
                <a:latin typeface="Trebuchet MS"/>
                <a:cs typeface="Trebuchet MS"/>
              </a:rPr>
              <a:t>be</a:t>
            </a:r>
            <a:r>
              <a:rPr sz="1500" spc="95" dirty="0">
                <a:solidFill>
                  <a:srgbClr val="0D0D0D"/>
                </a:solidFill>
                <a:latin typeface="Trebuchet MS"/>
                <a:cs typeface="Trebuchet MS"/>
              </a:rPr>
              <a:t> </a:t>
            </a:r>
            <a:r>
              <a:rPr sz="1500" dirty="0">
                <a:solidFill>
                  <a:srgbClr val="0D0D0D"/>
                </a:solidFill>
                <a:latin typeface="Trebuchet MS"/>
                <a:cs typeface="Trebuchet MS"/>
              </a:rPr>
              <a:t>a</a:t>
            </a:r>
            <a:r>
              <a:rPr sz="1500" spc="100" dirty="0">
                <a:solidFill>
                  <a:srgbClr val="0D0D0D"/>
                </a:solidFill>
                <a:latin typeface="Trebuchet MS"/>
                <a:cs typeface="Trebuchet MS"/>
              </a:rPr>
              <a:t> </a:t>
            </a:r>
            <a:r>
              <a:rPr sz="1500" spc="-5" dirty="0">
                <a:solidFill>
                  <a:srgbClr val="0D0D0D"/>
                </a:solidFill>
                <a:latin typeface="Trebuchet MS"/>
                <a:cs typeface="Trebuchet MS"/>
              </a:rPr>
              <a:t>bit</a:t>
            </a:r>
            <a:r>
              <a:rPr sz="1500" spc="105" dirty="0">
                <a:solidFill>
                  <a:srgbClr val="0D0D0D"/>
                </a:solidFill>
                <a:latin typeface="Trebuchet MS"/>
                <a:cs typeface="Trebuchet MS"/>
              </a:rPr>
              <a:t> </a:t>
            </a:r>
            <a:r>
              <a:rPr sz="1500" spc="-10" dirty="0">
                <a:solidFill>
                  <a:srgbClr val="0D0D0D"/>
                </a:solidFill>
                <a:latin typeface="Trebuchet MS"/>
                <a:cs typeface="Trebuchet MS"/>
              </a:rPr>
              <a:t>early</a:t>
            </a:r>
            <a:r>
              <a:rPr sz="1500" spc="105" dirty="0">
                <a:solidFill>
                  <a:srgbClr val="0D0D0D"/>
                </a:solidFill>
                <a:latin typeface="Trebuchet MS"/>
                <a:cs typeface="Trebuchet MS"/>
              </a:rPr>
              <a:t> </a:t>
            </a:r>
            <a:r>
              <a:rPr sz="1500" dirty="0">
                <a:solidFill>
                  <a:srgbClr val="0D0D0D"/>
                </a:solidFill>
                <a:latin typeface="Trebuchet MS"/>
                <a:cs typeface="Trebuchet MS"/>
              </a:rPr>
              <a:t>in</a:t>
            </a:r>
            <a:r>
              <a:rPr sz="1500" spc="105" dirty="0">
                <a:solidFill>
                  <a:srgbClr val="0D0D0D"/>
                </a:solidFill>
                <a:latin typeface="Trebuchet MS"/>
                <a:cs typeface="Trebuchet MS"/>
              </a:rPr>
              <a:t> </a:t>
            </a:r>
            <a:r>
              <a:rPr sz="1500" dirty="0">
                <a:solidFill>
                  <a:srgbClr val="0D0D0D"/>
                </a:solidFill>
                <a:latin typeface="Trebuchet MS"/>
                <a:cs typeface="Trebuchet MS"/>
              </a:rPr>
              <a:t>our</a:t>
            </a:r>
            <a:r>
              <a:rPr sz="1500" spc="100" dirty="0">
                <a:solidFill>
                  <a:srgbClr val="0D0D0D"/>
                </a:solidFill>
                <a:latin typeface="Trebuchet MS"/>
                <a:cs typeface="Trebuchet MS"/>
              </a:rPr>
              <a:t> </a:t>
            </a:r>
            <a:r>
              <a:rPr sz="1500" spc="-5" dirty="0">
                <a:solidFill>
                  <a:srgbClr val="0D0D0D"/>
                </a:solidFill>
                <a:latin typeface="Trebuchet MS"/>
                <a:cs typeface="Trebuchet MS"/>
              </a:rPr>
              <a:t>investment</a:t>
            </a:r>
            <a:r>
              <a:rPr sz="1500" spc="114" dirty="0">
                <a:solidFill>
                  <a:srgbClr val="0D0D0D"/>
                </a:solidFill>
                <a:latin typeface="Trebuchet MS"/>
                <a:cs typeface="Trebuchet MS"/>
              </a:rPr>
              <a:t> </a:t>
            </a:r>
            <a:r>
              <a:rPr sz="1500" spc="-5" dirty="0">
                <a:solidFill>
                  <a:srgbClr val="0D0D0D"/>
                </a:solidFill>
                <a:latin typeface="Trebuchet MS"/>
                <a:cs typeface="Trebuchet MS"/>
              </a:rPr>
              <a:t>and</a:t>
            </a:r>
            <a:r>
              <a:rPr sz="1500" spc="110" dirty="0">
                <a:solidFill>
                  <a:srgbClr val="0D0D0D"/>
                </a:solidFill>
                <a:latin typeface="Trebuchet MS"/>
                <a:cs typeface="Trebuchet MS"/>
              </a:rPr>
              <a:t> </a:t>
            </a:r>
            <a:r>
              <a:rPr sz="1500" dirty="0">
                <a:solidFill>
                  <a:srgbClr val="0D0D0D"/>
                </a:solidFill>
                <a:latin typeface="Trebuchet MS"/>
                <a:cs typeface="Trebuchet MS"/>
              </a:rPr>
              <a:t>may</a:t>
            </a:r>
            <a:r>
              <a:rPr sz="1500" spc="100" dirty="0">
                <a:solidFill>
                  <a:srgbClr val="0D0D0D"/>
                </a:solidFill>
                <a:latin typeface="Trebuchet MS"/>
                <a:cs typeface="Trebuchet MS"/>
              </a:rPr>
              <a:t> </a:t>
            </a:r>
            <a:r>
              <a:rPr sz="1500" spc="-5" dirty="0">
                <a:solidFill>
                  <a:srgbClr val="0D0D0D"/>
                </a:solidFill>
                <a:latin typeface="Trebuchet MS"/>
                <a:cs typeface="Trebuchet MS"/>
              </a:rPr>
              <a:t>have</a:t>
            </a:r>
            <a:r>
              <a:rPr sz="1500" spc="90" dirty="0">
                <a:solidFill>
                  <a:srgbClr val="0D0D0D"/>
                </a:solidFill>
                <a:latin typeface="Trebuchet MS"/>
                <a:cs typeface="Trebuchet MS"/>
              </a:rPr>
              <a:t> </a:t>
            </a:r>
            <a:r>
              <a:rPr sz="1500" dirty="0">
                <a:solidFill>
                  <a:srgbClr val="0D0D0D"/>
                </a:solidFill>
                <a:latin typeface="Trebuchet MS"/>
                <a:cs typeface="Trebuchet MS"/>
              </a:rPr>
              <a:t>to</a:t>
            </a:r>
            <a:r>
              <a:rPr sz="1500" spc="110" dirty="0">
                <a:solidFill>
                  <a:srgbClr val="0D0D0D"/>
                </a:solidFill>
                <a:latin typeface="Trebuchet MS"/>
                <a:cs typeface="Trebuchet MS"/>
              </a:rPr>
              <a:t> </a:t>
            </a:r>
            <a:r>
              <a:rPr sz="1500" spc="-5" dirty="0">
                <a:solidFill>
                  <a:srgbClr val="0D0D0D"/>
                </a:solidFill>
                <a:latin typeface="Trebuchet MS"/>
                <a:cs typeface="Trebuchet MS"/>
              </a:rPr>
              <a:t>wait</a:t>
            </a:r>
            <a:r>
              <a:rPr sz="1500" spc="110" dirty="0">
                <a:solidFill>
                  <a:srgbClr val="0D0D0D"/>
                </a:solidFill>
                <a:latin typeface="Trebuchet MS"/>
                <a:cs typeface="Trebuchet MS"/>
              </a:rPr>
              <a:t> </a:t>
            </a:r>
            <a:r>
              <a:rPr sz="1500" spc="-5" dirty="0">
                <a:solidFill>
                  <a:srgbClr val="0D0D0D"/>
                </a:solidFill>
                <a:latin typeface="Trebuchet MS"/>
                <a:cs typeface="Trebuchet MS"/>
              </a:rPr>
              <a:t>for</a:t>
            </a:r>
            <a:r>
              <a:rPr sz="1500" spc="114" dirty="0">
                <a:solidFill>
                  <a:srgbClr val="0D0D0D"/>
                </a:solidFill>
                <a:latin typeface="Trebuchet MS"/>
                <a:cs typeface="Trebuchet MS"/>
              </a:rPr>
              <a:t> </a:t>
            </a:r>
            <a:r>
              <a:rPr sz="1500" spc="-5" dirty="0">
                <a:solidFill>
                  <a:srgbClr val="0D0D0D"/>
                </a:solidFill>
                <a:latin typeface="Trebuchet MS"/>
                <a:cs typeface="Trebuchet MS"/>
              </a:rPr>
              <a:t>the</a:t>
            </a:r>
            <a:r>
              <a:rPr sz="1500" spc="95" dirty="0">
                <a:solidFill>
                  <a:srgbClr val="0D0D0D"/>
                </a:solidFill>
                <a:latin typeface="Trebuchet MS"/>
                <a:cs typeface="Trebuchet MS"/>
              </a:rPr>
              <a:t> </a:t>
            </a:r>
            <a:r>
              <a:rPr sz="1500" spc="-5" dirty="0">
                <a:solidFill>
                  <a:srgbClr val="0D0D0D"/>
                </a:solidFill>
                <a:latin typeface="Trebuchet MS"/>
                <a:cs typeface="Trebuchet MS"/>
              </a:rPr>
              <a:t>businesses</a:t>
            </a:r>
            <a:r>
              <a:rPr sz="1500" spc="120" dirty="0">
                <a:solidFill>
                  <a:srgbClr val="0D0D0D"/>
                </a:solidFill>
                <a:latin typeface="Trebuchet MS"/>
                <a:cs typeface="Trebuchet MS"/>
              </a:rPr>
              <a:t> </a:t>
            </a:r>
            <a:r>
              <a:rPr sz="1500" dirty="0">
                <a:solidFill>
                  <a:srgbClr val="0D0D0D"/>
                </a:solidFill>
                <a:latin typeface="Trebuchet MS"/>
                <a:cs typeface="Trebuchet MS"/>
              </a:rPr>
              <a:t>to</a:t>
            </a:r>
            <a:r>
              <a:rPr sz="1500" spc="110" dirty="0">
                <a:solidFill>
                  <a:srgbClr val="0D0D0D"/>
                </a:solidFill>
                <a:latin typeface="Trebuchet MS"/>
                <a:cs typeface="Trebuchet MS"/>
              </a:rPr>
              <a:t> </a:t>
            </a:r>
            <a:r>
              <a:rPr sz="1500" spc="-5" dirty="0">
                <a:solidFill>
                  <a:srgbClr val="0D0D0D"/>
                </a:solidFill>
                <a:latin typeface="Trebuchet MS"/>
                <a:cs typeface="Trebuchet MS"/>
              </a:rPr>
              <a:t>bear</a:t>
            </a:r>
            <a:r>
              <a:rPr sz="1500" spc="95" dirty="0">
                <a:solidFill>
                  <a:srgbClr val="0D0D0D"/>
                </a:solidFill>
                <a:latin typeface="Trebuchet MS"/>
                <a:cs typeface="Trebuchet MS"/>
              </a:rPr>
              <a:t> </a:t>
            </a:r>
            <a:r>
              <a:rPr sz="1500" dirty="0">
                <a:solidFill>
                  <a:srgbClr val="0D0D0D"/>
                </a:solidFill>
                <a:latin typeface="Trebuchet MS"/>
                <a:cs typeface="Trebuchet MS"/>
              </a:rPr>
              <a:t>fruit </a:t>
            </a:r>
            <a:r>
              <a:rPr sz="1500" spc="-440" dirty="0">
                <a:solidFill>
                  <a:srgbClr val="0D0D0D"/>
                </a:solidFill>
                <a:latin typeface="Trebuchet MS"/>
                <a:cs typeface="Trebuchet MS"/>
              </a:rPr>
              <a:t> </a:t>
            </a:r>
            <a:r>
              <a:rPr sz="1500" spc="-5" dirty="0">
                <a:solidFill>
                  <a:srgbClr val="0D0D0D"/>
                </a:solidFill>
                <a:latin typeface="Trebuchet MS"/>
                <a:cs typeface="Trebuchet MS"/>
              </a:rPr>
              <a:t>but</a:t>
            </a:r>
            <a:r>
              <a:rPr sz="1500" dirty="0">
                <a:solidFill>
                  <a:srgbClr val="0D0D0D"/>
                </a:solidFill>
                <a:latin typeface="Trebuchet MS"/>
                <a:cs typeface="Trebuchet MS"/>
              </a:rPr>
              <a:t> </a:t>
            </a:r>
            <a:r>
              <a:rPr sz="1500" spc="-5" dirty="0">
                <a:solidFill>
                  <a:srgbClr val="0D0D0D"/>
                </a:solidFill>
                <a:latin typeface="Trebuchet MS"/>
                <a:cs typeface="Trebuchet MS"/>
              </a:rPr>
              <a:t>have</a:t>
            </a:r>
            <a:r>
              <a:rPr sz="1500" dirty="0">
                <a:solidFill>
                  <a:srgbClr val="0D0D0D"/>
                </a:solidFill>
                <a:latin typeface="Trebuchet MS"/>
                <a:cs typeface="Trebuchet MS"/>
              </a:rPr>
              <a:t> generally</a:t>
            </a:r>
            <a:r>
              <a:rPr sz="1500" spc="-30" dirty="0">
                <a:solidFill>
                  <a:srgbClr val="0D0D0D"/>
                </a:solidFill>
                <a:latin typeface="Trebuchet MS"/>
                <a:cs typeface="Trebuchet MS"/>
              </a:rPr>
              <a:t> </a:t>
            </a:r>
            <a:r>
              <a:rPr sz="1500" spc="-5" dirty="0">
                <a:solidFill>
                  <a:srgbClr val="0D0D0D"/>
                </a:solidFill>
                <a:latin typeface="Trebuchet MS"/>
                <a:cs typeface="Trebuchet MS"/>
              </a:rPr>
              <a:t>found</a:t>
            </a:r>
            <a:r>
              <a:rPr sz="1500" spc="15" dirty="0">
                <a:solidFill>
                  <a:srgbClr val="0D0D0D"/>
                </a:solidFill>
                <a:latin typeface="Trebuchet MS"/>
                <a:cs typeface="Trebuchet MS"/>
              </a:rPr>
              <a:t> </a:t>
            </a:r>
            <a:r>
              <a:rPr sz="1500" spc="-5" dirty="0">
                <a:solidFill>
                  <a:srgbClr val="0D0D0D"/>
                </a:solidFill>
                <a:latin typeface="Trebuchet MS"/>
                <a:cs typeface="Trebuchet MS"/>
              </a:rPr>
              <a:t>them</a:t>
            </a:r>
            <a:r>
              <a:rPr sz="1500" spc="5" dirty="0">
                <a:solidFill>
                  <a:srgbClr val="0D0D0D"/>
                </a:solidFill>
                <a:latin typeface="Trebuchet MS"/>
                <a:cs typeface="Trebuchet MS"/>
              </a:rPr>
              <a:t> </a:t>
            </a:r>
            <a:r>
              <a:rPr sz="1500" dirty="0">
                <a:solidFill>
                  <a:srgbClr val="0D0D0D"/>
                </a:solidFill>
                <a:latin typeface="Trebuchet MS"/>
                <a:cs typeface="Trebuchet MS"/>
              </a:rPr>
              <a:t>to</a:t>
            </a:r>
            <a:r>
              <a:rPr sz="1500" spc="-10" dirty="0">
                <a:solidFill>
                  <a:srgbClr val="0D0D0D"/>
                </a:solidFill>
                <a:latin typeface="Trebuchet MS"/>
                <a:cs typeface="Trebuchet MS"/>
              </a:rPr>
              <a:t> </a:t>
            </a:r>
            <a:r>
              <a:rPr sz="1500" dirty="0">
                <a:solidFill>
                  <a:srgbClr val="0D0D0D"/>
                </a:solidFill>
                <a:latin typeface="Trebuchet MS"/>
                <a:cs typeface="Trebuchet MS"/>
              </a:rPr>
              <a:t>be</a:t>
            </a:r>
            <a:r>
              <a:rPr sz="1500" spc="-10" dirty="0">
                <a:solidFill>
                  <a:srgbClr val="0D0D0D"/>
                </a:solidFill>
                <a:latin typeface="Trebuchet MS"/>
                <a:cs typeface="Trebuchet MS"/>
              </a:rPr>
              <a:t> </a:t>
            </a:r>
            <a:r>
              <a:rPr sz="1500" spc="-5" dirty="0">
                <a:solidFill>
                  <a:srgbClr val="0D0D0D"/>
                </a:solidFill>
                <a:latin typeface="Trebuchet MS"/>
                <a:cs typeface="Trebuchet MS"/>
              </a:rPr>
              <a:t>very </a:t>
            </a:r>
            <a:r>
              <a:rPr sz="1500" dirty="0">
                <a:solidFill>
                  <a:srgbClr val="0D0D0D"/>
                </a:solidFill>
                <a:latin typeface="Trebuchet MS"/>
                <a:cs typeface="Trebuchet MS"/>
              </a:rPr>
              <a:t>rewarding</a:t>
            </a:r>
            <a:r>
              <a:rPr sz="1500" spc="-15" dirty="0">
                <a:solidFill>
                  <a:srgbClr val="0D0D0D"/>
                </a:solidFill>
                <a:latin typeface="Trebuchet MS"/>
                <a:cs typeface="Trebuchet MS"/>
              </a:rPr>
              <a:t> </a:t>
            </a:r>
            <a:r>
              <a:rPr sz="1500" spc="-5" dirty="0">
                <a:solidFill>
                  <a:srgbClr val="0D0D0D"/>
                </a:solidFill>
                <a:latin typeface="Trebuchet MS"/>
                <a:cs typeface="Trebuchet MS"/>
              </a:rPr>
              <a:t>with</a:t>
            </a:r>
            <a:r>
              <a:rPr sz="1500" spc="-15" dirty="0">
                <a:solidFill>
                  <a:srgbClr val="0D0D0D"/>
                </a:solidFill>
                <a:latin typeface="Trebuchet MS"/>
                <a:cs typeface="Trebuchet MS"/>
              </a:rPr>
              <a:t> </a:t>
            </a:r>
            <a:r>
              <a:rPr sz="1500" spc="-5" dirty="0">
                <a:solidFill>
                  <a:srgbClr val="0D0D0D"/>
                </a:solidFill>
                <a:latin typeface="Trebuchet MS"/>
                <a:cs typeface="Trebuchet MS"/>
              </a:rPr>
              <a:t>higher</a:t>
            </a:r>
            <a:r>
              <a:rPr sz="1500" spc="10" dirty="0">
                <a:solidFill>
                  <a:srgbClr val="0D0D0D"/>
                </a:solidFill>
                <a:latin typeface="Trebuchet MS"/>
                <a:cs typeface="Trebuchet MS"/>
              </a:rPr>
              <a:t> </a:t>
            </a:r>
            <a:r>
              <a:rPr sz="1500" dirty="0">
                <a:solidFill>
                  <a:srgbClr val="0D0D0D"/>
                </a:solidFill>
                <a:latin typeface="Trebuchet MS"/>
                <a:cs typeface="Trebuchet MS"/>
              </a:rPr>
              <a:t>IRRs.</a:t>
            </a:r>
            <a:endParaRPr sz="1500">
              <a:latin typeface="Trebuchet MS"/>
              <a:cs typeface="Trebuchet MS"/>
            </a:endParaRPr>
          </a:p>
          <a:p>
            <a:pPr>
              <a:lnSpc>
                <a:spcPct val="100000"/>
              </a:lnSpc>
            </a:pPr>
            <a:endParaRPr sz="1650">
              <a:latin typeface="Trebuchet MS"/>
              <a:cs typeface="Trebuchet MS"/>
            </a:endParaRPr>
          </a:p>
          <a:p>
            <a:pPr marL="12700" algn="just">
              <a:lnSpc>
                <a:spcPct val="100000"/>
              </a:lnSpc>
            </a:pPr>
            <a:r>
              <a:rPr sz="1600" b="1" spc="-10" dirty="0">
                <a:solidFill>
                  <a:srgbClr val="0D0D0D"/>
                </a:solidFill>
                <a:latin typeface="Trebuchet MS"/>
                <a:cs typeface="Trebuchet MS"/>
              </a:rPr>
              <a:t>Margin </a:t>
            </a:r>
            <a:r>
              <a:rPr sz="1600" b="1" spc="-5" dirty="0">
                <a:solidFill>
                  <a:srgbClr val="0D0D0D"/>
                </a:solidFill>
                <a:latin typeface="Trebuchet MS"/>
                <a:cs typeface="Trebuchet MS"/>
              </a:rPr>
              <a:t>of</a:t>
            </a:r>
            <a:r>
              <a:rPr sz="1600" b="1" spc="-10" dirty="0">
                <a:solidFill>
                  <a:srgbClr val="0D0D0D"/>
                </a:solidFill>
                <a:latin typeface="Trebuchet MS"/>
                <a:cs typeface="Trebuchet MS"/>
              </a:rPr>
              <a:t> Safety:</a:t>
            </a:r>
            <a:endParaRPr sz="1600">
              <a:latin typeface="Trebuchet MS"/>
              <a:cs typeface="Trebuchet MS"/>
            </a:endParaRPr>
          </a:p>
          <a:p>
            <a:pPr marL="12700" marR="5080" algn="just">
              <a:lnSpc>
                <a:spcPct val="100000"/>
              </a:lnSpc>
              <a:spcBef>
                <a:spcPts val="5"/>
              </a:spcBef>
            </a:pPr>
            <a:r>
              <a:rPr sz="1500" spc="-5" dirty="0">
                <a:solidFill>
                  <a:srgbClr val="0D0D0D"/>
                </a:solidFill>
                <a:latin typeface="Trebuchet MS"/>
                <a:cs typeface="Trebuchet MS"/>
              </a:rPr>
              <a:t>Being early </a:t>
            </a:r>
            <a:r>
              <a:rPr sz="1500" dirty="0">
                <a:solidFill>
                  <a:srgbClr val="0D0D0D"/>
                </a:solidFill>
                <a:latin typeface="Trebuchet MS"/>
                <a:cs typeface="Trebuchet MS"/>
              </a:rPr>
              <a:t>in </a:t>
            </a:r>
            <a:r>
              <a:rPr sz="1500" spc="-5" dirty="0">
                <a:solidFill>
                  <a:srgbClr val="0D0D0D"/>
                </a:solidFill>
                <a:latin typeface="Trebuchet MS"/>
                <a:cs typeface="Trebuchet MS"/>
              </a:rPr>
              <a:t>identifying themes/stocks allows us the ‘Margin of Safety’ that we require </a:t>
            </a:r>
            <a:r>
              <a:rPr sz="1500" dirty="0">
                <a:solidFill>
                  <a:srgbClr val="0D0D0D"/>
                </a:solidFill>
                <a:latin typeface="Trebuchet MS"/>
                <a:cs typeface="Trebuchet MS"/>
              </a:rPr>
              <a:t> </a:t>
            </a:r>
            <a:r>
              <a:rPr sz="1500" spc="-5" dirty="0">
                <a:solidFill>
                  <a:srgbClr val="0D0D0D"/>
                </a:solidFill>
                <a:latin typeface="Trebuchet MS"/>
                <a:cs typeface="Trebuchet MS"/>
              </a:rPr>
              <a:t>before </a:t>
            </a:r>
            <a:r>
              <a:rPr sz="1500" spc="-10" dirty="0">
                <a:solidFill>
                  <a:srgbClr val="0D0D0D"/>
                </a:solidFill>
                <a:latin typeface="Trebuchet MS"/>
                <a:cs typeface="Trebuchet MS"/>
              </a:rPr>
              <a:t>we </a:t>
            </a:r>
            <a:r>
              <a:rPr sz="1500" spc="-5" dirty="0">
                <a:solidFill>
                  <a:srgbClr val="0D0D0D"/>
                </a:solidFill>
                <a:latin typeface="Trebuchet MS"/>
                <a:cs typeface="Trebuchet MS"/>
              </a:rPr>
              <a:t>invest. This entails that we will not </a:t>
            </a:r>
            <a:r>
              <a:rPr sz="1500" dirty="0">
                <a:solidFill>
                  <a:srgbClr val="0D0D0D"/>
                </a:solidFill>
                <a:latin typeface="Trebuchet MS"/>
                <a:cs typeface="Trebuchet MS"/>
              </a:rPr>
              <a:t>shy </a:t>
            </a:r>
            <a:r>
              <a:rPr sz="1500" spc="-5" dirty="0">
                <a:solidFill>
                  <a:srgbClr val="0D0D0D"/>
                </a:solidFill>
                <a:latin typeface="Trebuchet MS"/>
                <a:cs typeface="Trebuchet MS"/>
              </a:rPr>
              <a:t>away </a:t>
            </a:r>
            <a:r>
              <a:rPr sz="1500" dirty="0">
                <a:solidFill>
                  <a:srgbClr val="0D0D0D"/>
                </a:solidFill>
                <a:latin typeface="Trebuchet MS"/>
                <a:cs typeface="Trebuchet MS"/>
              </a:rPr>
              <a:t>from </a:t>
            </a:r>
            <a:r>
              <a:rPr sz="1500" spc="-5" dirty="0">
                <a:solidFill>
                  <a:srgbClr val="0D0D0D"/>
                </a:solidFill>
                <a:latin typeface="Trebuchet MS"/>
                <a:cs typeface="Trebuchet MS"/>
              </a:rPr>
              <a:t>being contrarian provided we </a:t>
            </a:r>
            <a:r>
              <a:rPr sz="1500" dirty="0">
                <a:solidFill>
                  <a:srgbClr val="0D0D0D"/>
                </a:solidFill>
                <a:latin typeface="Trebuchet MS"/>
                <a:cs typeface="Trebuchet MS"/>
              </a:rPr>
              <a:t> are</a:t>
            </a:r>
            <a:r>
              <a:rPr sz="1500" spc="-10" dirty="0">
                <a:solidFill>
                  <a:srgbClr val="0D0D0D"/>
                </a:solidFill>
                <a:latin typeface="Trebuchet MS"/>
                <a:cs typeface="Trebuchet MS"/>
              </a:rPr>
              <a:t> </a:t>
            </a:r>
            <a:r>
              <a:rPr sz="1500" spc="-5" dirty="0">
                <a:solidFill>
                  <a:srgbClr val="0D0D0D"/>
                </a:solidFill>
                <a:latin typeface="Trebuchet MS"/>
                <a:cs typeface="Trebuchet MS"/>
              </a:rPr>
              <a:t>able</a:t>
            </a:r>
            <a:r>
              <a:rPr sz="1500" spc="-20" dirty="0">
                <a:solidFill>
                  <a:srgbClr val="0D0D0D"/>
                </a:solidFill>
                <a:latin typeface="Trebuchet MS"/>
                <a:cs typeface="Trebuchet MS"/>
              </a:rPr>
              <a:t> </a:t>
            </a:r>
            <a:r>
              <a:rPr sz="1500" dirty="0">
                <a:solidFill>
                  <a:srgbClr val="0D0D0D"/>
                </a:solidFill>
                <a:latin typeface="Trebuchet MS"/>
                <a:cs typeface="Trebuchet MS"/>
              </a:rPr>
              <a:t>to</a:t>
            </a:r>
            <a:r>
              <a:rPr sz="1500" spc="-10" dirty="0">
                <a:solidFill>
                  <a:srgbClr val="0D0D0D"/>
                </a:solidFill>
                <a:latin typeface="Trebuchet MS"/>
                <a:cs typeface="Trebuchet MS"/>
              </a:rPr>
              <a:t> </a:t>
            </a:r>
            <a:r>
              <a:rPr sz="1500" spc="-5" dirty="0">
                <a:solidFill>
                  <a:srgbClr val="0D0D0D"/>
                </a:solidFill>
                <a:latin typeface="Trebuchet MS"/>
                <a:cs typeface="Trebuchet MS"/>
              </a:rPr>
              <a:t>identify</a:t>
            </a:r>
            <a:r>
              <a:rPr sz="1500" spc="-10" dirty="0">
                <a:solidFill>
                  <a:srgbClr val="0D0D0D"/>
                </a:solidFill>
                <a:latin typeface="Trebuchet MS"/>
                <a:cs typeface="Trebuchet MS"/>
              </a:rPr>
              <a:t> </a:t>
            </a:r>
            <a:r>
              <a:rPr sz="1500" dirty="0">
                <a:solidFill>
                  <a:srgbClr val="0D0D0D"/>
                </a:solidFill>
                <a:latin typeface="Trebuchet MS"/>
                <a:cs typeface="Trebuchet MS"/>
              </a:rPr>
              <a:t>triggers</a:t>
            </a:r>
            <a:r>
              <a:rPr sz="1500" spc="-5" dirty="0">
                <a:solidFill>
                  <a:srgbClr val="0D0D0D"/>
                </a:solidFill>
                <a:latin typeface="Trebuchet MS"/>
                <a:cs typeface="Trebuchet MS"/>
              </a:rPr>
              <a:t> for</a:t>
            </a:r>
            <a:r>
              <a:rPr sz="1500" spc="-20" dirty="0">
                <a:solidFill>
                  <a:srgbClr val="0D0D0D"/>
                </a:solidFill>
                <a:latin typeface="Trebuchet MS"/>
                <a:cs typeface="Trebuchet MS"/>
              </a:rPr>
              <a:t> </a:t>
            </a:r>
            <a:r>
              <a:rPr sz="1500" spc="-5" dirty="0">
                <a:solidFill>
                  <a:srgbClr val="0D0D0D"/>
                </a:solidFill>
                <a:latin typeface="Trebuchet MS"/>
                <a:cs typeface="Trebuchet MS"/>
              </a:rPr>
              <a:t>improvement</a:t>
            </a:r>
            <a:r>
              <a:rPr sz="1500" spc="10" dirty="0">
                <a:solidFill>
                  <a:srgbClr val="0D0D0D"/>
                </a:solidFill>
                <a:latin typeface="Trebuchet MS"/>
                <a:cs typeface="Trebuchet MS"/>
              </a:rPr>
              <a:t> </a:t>
            </a:r>
            <a:r>
              <a:rPr sz="1500" dirty="0">
                <a:solidFill>
                  <a:srgbClr val="0D0D0D"/>
                </a:solidFill>
                <a:latin typeface="Trebuchet MS"/>
                <a:cs typeface="Trebuchet MS"/>
              </a:rPr>
              <a:t>in</a:t>
            </a:r>
            <a:r>
              <a:rPr sz="1500" spc="-10" dirty="0">
                <a:solidFill>
                  <a:srgbClr val="0D0D0D"/>
                </a:solidFill>
                <a:latin typeface="Trebuchet MS"/>
                <a:cs typeface="Trebuchet MS"/>
              </a:rPr>
              <a:t> </a:t>
            </a:r>
            <a:r>
              <a:rPr sz="1500" spc="-5" dirty="0">
                <a:solidFill>
                  <a:srgbClr val="0D0D0D"/>
                </a:solidFill>
                <a:latin typeface="Trebuchet MS"/>
                <a:cs typeface="Trebuchet MS"/>
              </a:rPr>
              <a:t>earnings</a:t>
            </a:r>
            <a:r>
              <a:rPr sz="1500" spc="15" dirty="0">
                <a:solidFill>
                  <a:srgbClr val="0D0D0D"/>
                </a:solidFill>
                <a:latin typeface="Trebuchet MS"/>
                <a:cs typeface="Trebuchet MS"/>
              </a:rPr>
              <a:t> </a:t>
            </a:r>
            <a:r>
              <a:rPr sz="1500" spc="-5" dirty="0">
                <a:solidFill>
                  <a:srgbClr val="0D0D0D"/>
                </a:solidFill>
                <a:latin typeface="Trebuchet MS"/>
                <a:cs typeface="Trebuchet MS"/>
              </a:rPr>
              <a:t>and/or </a:t>
            </a:r>
            <a:r>
              <a:rPr sz="1500" dirty="0">
                <a:solidFill>
                  <a:srgbClr val="0D0D0D"/>
                </a:solidFill>
                <a:latin typeface="Trebuchet MS"/>
                <a:cs typeface="Trebuchet MS"/>
              </a:rPr>
              <a:t>rerating</a:t>
            </a:r>
            <a:r>
              <a:rPr sz="1500" spc="-15" dirty="0">
                <a:solidFill>
                  <a:srgbClr val="0D0D0D"/>
                </a:solidFill>
                <a:latin typeface="Trebuchet MS"/>
                <a:cs typeface="Trebuchet MS"/>
              </a:rPr>
              <a:t> </a:t>
            </a:r>
            <a:r>
              <a:rPr sz="1500" spc="-5" dirty="0">
                <a:solidFill>
                  <a:srgbClr val="0D0D0D"/>
                </a:solidFill>
                <a:latin typeface="Trebuchet MS"/>
                <a:cs typeface="Trebuchet MS"/>
              </a:rPr>
              <a:t>of</a:t>
            </a:r>
            <a:r>
              <a:rPr sz="1500" spc="-10" dirty="0">
                <a:solidFill>
                  <a:srgbClr val="0D0D0D"/>
                </a:solidFill>
                <a:latin typeface="Trebuchet MS"/>
                <a:cs typeface="Trebuchet MS"/>
              </a:rPr>
              <a:t> </a:t>
            </a:r>
            <a:r>
              <a:rPr sz="1500" dirty="0">
                <a:solidFill>
                  <a:srgbClr val="0D0D0D"/>
                </a:solidFill>
                <a:latin typeface="Trebuchet MS"/>
                <a:cs typeface="Trebuchet MS"/>
              </a:rPr>
              <a:t>sector/stocks.</a:t>
            </a:r>
            <a:endParaRPr sz="1500">
              <a:latin typeface="Trebuchet MS"/>
              <a:cs typeface="Trebuchet MS"/>
            </a:endParaRPr>
          </a:p>
          <a:p>
            <a:pPr>
              <a:lnSpc>
                <a:spcPct val="100000"/>
              </a:lnSpc>
            </a:pPr>
            <a:endParaRPr sz="1700">
              <a:latin typeface="Trebuchet MS"/>
              <a:cs typeface="Trebuchet MS"/>
            </a:endParaRPr>
          </a:p>
          <a:p>
            <a:pPr>
              <a:lnSpc>
                <a:spcPct val="100000"/>
              </a:lnSpc>
              <a:spcBef>
                <a:spcPts val="5"/>
              </a:spcBef>
            </a:pPr>
            <a:endParaRPr sz="1400">
              <a:latin typeface="Trebuchet MS"/>
              <a:cs typeface="Trebuchet MS"/>
            </a:endParaRPr>
          </a:p>
          <a:p>
            <a:pPr marL="12700" marR="5715" algn="just">
              <a:lnSpc>
                <a:spcPct val="100000"/>
              </a:lnSpc>
            </a:pPr>
            <a:r>
              <a:rPr sz="1500" spc="-5" dirty="0">
                <a:solidFill>
                  <a:srgbClr val="0D0D0D"/>
                </a:solidFill>
                <a:latin typeface="Trebuchet MS"/>
                <a:cs typeface="Trebuchet MS"/>
              </a:rPr>
              <a:t>Thus, Investing </a:t>
            </a:r>
            <a:r>
              <a:rPr sz="1500" dirty="0">
                <a:solidFill>
                  <a:srgbClr val="0D0D0D"/>
                </a:solidFill>
                <a:latin typeface="Trebuchet MS"/>
                <a:cs typeface="Trebuchet MS"/>
              </a:rPr>
              <a:t>in </a:t>
            </a:r>
            <a:r>
              <a:rPr sz="1500" spc="-25" dirty="0">
                <a:solidFill>
                  <a:srgbClr val="0D0D0D"/>
                </a:solidFill>
                <a:latin typeface="Trebuchet MS"/>
                <a:cs typeface="Trebuchet MS"/>
              </a:rPr>
              <a:t>quality, </a:t>
            </a:r>
            <a:r>
              <a:rPr sz="1500" spc="-5" dirty="0">
                <a:solidFill>
                  <a:srgbClr val="0D0D0D"/>
                </a:solidFill>
                <a:latin typeface="Trebuchet MS"/>
                <a:cs typeface="Trebuchet MS"/>
              </a:rPr>
              <a:t>growing businesses </a:t>
            </a:r>
            <a:r>
              <a:rPr sz="1500" dirty="0">
                <a:solidFill>
                  <a:srgbClr val="0D0D0D"/>
                </a:solidFill>
                <a:latin typeface="Trebuchet MS"/>
                <a:cs typeface="Trebuchet MS"/>
              </a:rPr>
              <a:t>with </a:t>
            </a:r>
            <a:r>
              <a:rPr sz="1500" spc="-5" dirty="0">
                <a:solidFill>
                  <a:srgbClr val="0D0D0D"/>
                </a:solidFill>
                <a:latin typeface="Trebuchet MS"/>
                <a:cs typeface="Trebuchet MS"/>
              </a:rPr>
              <a:t>desired margin </a:t>
            </a:r>
            <a:r>
              <a:rPr sz="1500" spc="-10" dirty="0">
                <a:solidFill>
                  <a:srgbClr val="0D0D0D"/>
                </a:solidFill>
                <a:latin typeface="Trebuchet MS"/>
                <a:cs typeface="Trebuchet MS"/>
              </a:rPr>
              <a:t>of </a:t>
            </a:r>
            <a:r>
              <a:rPr sz="1500" dirty="0">
                <a:solidFill>
                  <a:srgbClr val="0D0D0D"/>
                </a:solidFill>
                <a:latin typeface="Trebuchet MS"/>
                <a:cs typeface="Trebuchet MS"/>
              </a:rPr>
              <a:t>safety </a:t>
            </a:r>
            <a:r>
              <a:rPr sz="1500" spc="-5" dirty="0">
                <a:solidFill>
                  <a:srgbClr val="0D0D0D"/>
                </a:solidFill>
                <a:latin typeface="Trebuchet MS"/>
                <a:cs typeface="Trebuchet MS"/>
              </a:rPr>
              <a:t>ensures capital </a:t>
            </a:r>
            <a:r>
              <a:rPr sz="1500" dirty="0">
                <a:solidFill>
                  <a:srgbClr val="0D0D0D"/>
                </a:solidFill>
                <a:latin typeface="Trebuchet MS"/>
                <a:cs typeface="Trebuchet MS"/>
              </a:rPr>
              <a:t> </a:t>
            </a:r>
            <a:r>
              <a:rPr sz="1500" spc="-5" dirty="0">
                <a:solidFill>
                  <a:srgbClr val="0D0D0D"/>
                </a:solidFill>
                <a:latin typeface="Trebuchet MS"/>
                <a:cs typeface="Trebuchet MS"/>
              </a:rPr>
              <a:t>protection,</a:t>
            </a:r>
            <a:r>
              <a:rPr sz="1500" spc="-15" dirty="0">
                <a:solidFill>
                  <a:srgbClr val="0D0D0D"/>
                </a:solidFill>
                <a:latin typeface="Trebuchet MS"/>
                <a:cs typeface="Trebuchet MS"/>
              </a:rPr>
              <a:t> </a:t>
            </a:r>
            <a:r>
              <a:rPr sz="1500" dirty="0">
                <a:solidFill>
                  <a:srgbClr val="0D0D0D"/>
                </a:solidFill>
                <a:latin typeface="Trebuchet MS"/>
                <a:cs typeface="Trebuchet MS"/>
              </a:rPr>
              <a:t>lower</a:t>
            </a:r>
            <a:r>
              <a:rPr sz="1500" spc="-15" dirty="0">
                <a:solidFill>
                  <a:srgbClr val="0D0D0D"/>
                </a:solidFill>
                <a:latin typeface="Trebuchet MS"/>
                <a:cs typeface="Trebuchet MS"/>
              </a:rPr>
              <a:t> </a:t>
            </a:r>
            <a:r>
              <a:rPr sz="1500" dirty="0">
                <a:solidFill>
                  <a:srgbClr val="0D0D0D"/>
                </a:solidFill>
                <a:latin typeface="Trebuchet MS"/>
                <a:cs typeface="Trebuchet MS"/>
              </a:rPr>
              <a:t>volatility</a:t>
            </a:r>
            <a:r>
              <a:rPr sz="1500" spc="-35" dirty="0">
                <a:solidFill>
                  <a:srgbClr val="0D0D0D"/>
                </a:solidFill>
                <a:latin typeface="Trebuchet MS"/>
                <a:cs typeface="Trebuchet MS"/>
              </a:rPr>
              <a:t> </a:t>
            </a:r>
            <a:r>
              <a:rPr sz="1500" spc="-5" dirty="0">
                <a:solidFill>
                  <a:srgbClr val="0D0D0D"/>
                </a:solidFill>
                <a:latin typeface="Trebuchet MS"/>
                <a:cs typeface="Trebuchet MS"/>
              </a:rPr>
              <a:t>and</a:t>
            </a:r>
            <a:r>
              <a:rPr sz="1500" spc="10" dirty="0">
                <a:solidFill>
                  <a:srgbClr val="0D0D0D"/>
                </a:solidFill>
                <a:latin typeface="Trebuchet MS"/>
                <a:cs typeface="Trebuchet MS"/>
              </a:rPr>
              <a:t> </a:t>
            </a:r>
            <a:r>
              <a:rPr sz="1500" spc="-5" dirty="0">
                <a:solidFill>
                  <a:srgbClr val="0D0D0D"/>
                </a:solidFill>
                <a:latin typeface="Trebuchet MS"/>
                <a:cs typeface="Trebuchet MS"/>
              </a:rPr>
              <a:t>generates</a:t>
            </a:r>
            <a:r>
              <a:rPr sz="1500" spc="-20" dirty="0">
                <a:solidFill>
                  <a:srgbClr val="0D0D0D"/>
                </a:solidFill>
                <a:latin typeface="Trebuchet MS"/>
                <a:cs typeface="Trebuchet MS"/>
              </a:rPr>
              <a:t> </a:t>
            </a:r>
            <a:r>
              <a:rPr sz="1500" spc="-5" dirty="0">
                <a:solidFill>
                  <a:srgbClr val="0D0D0D"/>
                </a:solidFill>
                <a:latin typeface="Trebuchet MS"/>
                <a:cs typeface="Trebuchet MS"/>
              </a:rPr>
              <a:t>superior</a:t>
            </a:r>
            <a:r>
              <a:rPr sz="1500" spc="5" dirty="0">
                <a:solidFill>
                  <a:srgbClr val="0D0D0D"/>
                </a:solidFill>
                <a:latin typeface="Trebuchet MS"/>
                <a:cs typeface="Trebuchet MS"/>
              </a:rPr>
              <a:t> </a:t>
            </a:r>
            <a:r>
              <a:rPr sz="1500" spc="-5" dirty="0">
                <a:solidFill>
                  <a:srgbClr val="0D0D0D"/>
                </a:solidFill>
                <a:latin typeface="Trebuchet MS"/>
                <a:cs typeface="Trebuchet MS"/>
              </a:rPr>
              <a:t>returns</a:t>
            </a:r>
            <a:r>
              <a:rPr sz="1500" spc="20" dirty="0">
                <a:solidFill>
                  <a:srgbClr val="0D0D0D"/>
                </a:solidFill>
                <a:latin typeface="Trebuchet MS"/>
                <a:cs typeface="Trebuchet MS"/>
              </a:rPr>
              <a:t> </a:t>
            </a:r>
            <a:r>
              <a:rPr sz="1500" spc="-5" dirty="0">
                <a:solidFill>
                  <a:srgbClr val="0D0D0D"/>
                </a:solidFill>
                <a:latin typeface="Trebuchet MS"/>
                <a:cs typeface="Trebuchet MS"/>
              </a:rPr>
              <a:t>over </a:t>
            </a:r>
            <a:r>
              <a:rPr sz="1500" dirty="0">
                <a:solidFill>
                  <a:srgbClr val="0D0D0D"/>
                </a:solidFill>
                <a:latin typeface="Trebuchet MS"/>
                <a:cs typeface="Trebuchet MS"/>
              </a:rPr>
              <a:t>a </a:t>
            </a:r>
            <a:r>
              <a:rPr sz="1500" spc="-5" dirty="0">
                <a:solidFill>
                  <a:srgbClr val="0D0D0D"/>
                </a:solidFill>
                <a:latin typeface="Trebuchet MS"/>
                <a:cs typeface="Trebuchet MS"/>
              </a:rPr>
              <a:t>period</a:t>
            </a:r>
            <a:r>
              <a:rPr sz="1500" spc="-15" dirty="0">
                <a:solidFill>
                  <a:srgbClr val="0D0D0D"/>
                </a:solidFill>
                <a:latin typeface="Trebuchet MS"/>
                <a:cs typeface="Trebuchet MS"/>
              </a:rPr>
              <a:t> </a:t>
            </a:r>
            <a:r>
              <a:rPr sz="1500" spc="-5" dirty="0">
                <a:solidFill>
                  <a:srgbClr val="0D0D0D"/>
                </a:solidFill>
                <a:latin typeface="Trebuchet MS"/>
                <a:cs typeface="Trebuchet MS"/>
              </a:rPr>
              <a:t>of</a:t>
            </a:r>
            <a:r>
              <a:rPr sz="1500" spc="-10" dirty="0">
                <a:solidFill>
                  <a:srgbClr val="0D0D0D"/>
                </a:solidFill>
                <a:latin typeface="Trebuchet MS"/>
                <a:cs typeface="Trebuchet MS"/>
              </a:rPr>
              <a:t> </a:t>
            </a:r>
            <a:r>
              <a:rPr sz="1500" dirty="0">
                <a:solidFill>
                  <a:srgbClr val="0D0D0D"/>
                </a:solidFill>
                <a:latin typeface="Trebuchet MS"/>
                <a:cs typeface="Trebuchet MS"/>
              </a:rPr>
              <a:t>time.</a:t>
            </a:r>
            <a:endParaRPr sz="1500">
              <a:latin typeface="Trebuchet MS"/>
              <a:cs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2353" y="972826"/>
            <a:ext cx="3758565" cy="892175"/>
          </a:xfrm>
          <a:prstGeom prst="rect">
            <a:avLst/>
          </a:prstGeom>
        </p:spPr>
        <p:txBody>
          <a:bodyPr vert="horz" wrap="square" lIns="0" tIns="99695" rIns="0" bIns="0" rtlCol="0">
            <a:spAutoFit/>
          </a:bodyPr>
          <a:lstStyle/>
          <a:p>
            <a:pPr marL="12700">
              <a:lnSpc>
                <a:spcPct val="100000"/>
              </a:lnSpc>
              <a:spcBef>
                <a:spcPts val="785"/>
              </a:spcBef>
            </a:pPr>
            <a:r>
              <a:rPr sz="1650" b="1" dirty="0">
                <a:solidFill>
                  <a:srgbClr val="0D0D0D"/>
                </a:solidFill>
                <a:latin typeface="Trebuchet MS"/>
                <a:cs typeface="Trebuchet MS"/>
              </a:rPr>
              <a:t>Quality</a:t>
            </a:r>
            <a:r>
              <a:rPr sz="1650" b="1" spc="-55" dirty="0">
                <a:solidFill>
                  <a:srgbClr val="0D0D0D"/>
                </a:solidFill>
                <a:latin typeface="Trebuchet MS"/>
                <a:cs typeface="Trebuchet MS"/>
              </a:rPr>
              <a:t> </a:t>
            </a:r>
            <a:r>
              <a:rPr sz="1650" b="1" dirty="0">
                <a:solidFill>
                  <a:srgbClr val="0D0D0D"/>
                </a:solidFill>
                <a:latin typeface="Trebuchet MS"/>
                <a:cs typeface="Trebuchet MS"/>
              </a:rPr>
              <a:t>companies</a:t>
            </a:r>
            <a:r>
              <a:rPr sz="1650" b="1" spc="-45" dirty="0">
                <a:solidFill>
                  <a:srgbClr val="0D0D0D"/>
                </a:solidFill>
                <a:latin typeface="Trebuchet MS"/>
                <a:cs typeface="Trebuchet MS"/>
              </a:rPr>
              <a:t> </a:t>
            </a:r>
            <a:r>
              <a:rPr sz="1650" b="1" dirty="0">
                <a:solidFill>
                  <a:srgbClr val="0D0D0D"/>
                </a:solidFill>
                <a:latin typeface="Trebuchet MS"/>
                <a:cs typeface="Trebuchet MS"/>
              </a:rPr>
              <a:t>in</a:t>
            </a:r>
            <a:r>
              <a:rPr sz="1650" b="1" spc="-15" dirty="0">
                <a:solidFill>
                  <a:srgbClr val="0D0D0D"/>
                </a:solidFill>
                <a:latin typeface="Trebuchet MS"/>
                <a:cs typeface="Trebuchet MS"/>
              </a:rPr>
              <a:t> </a:t>
            </a:r>
            <a:r>
              <a:rPr sz="1650" b="1" dirty="0">
                <a:solidFill>
                  <a:srgbClr val="0D0D0D"/>
                </a:solidFill>
                <a:latin typeface="Trebuchet MS"/>
                <a:cs typeface="Trebuchet MS"/>
              </a:rPr>
              <a:t>growth</a:t>
            </a:r>
            <a:r>
              <a:rPr sz="1650" b="1" spc="-30" dirty="0">
                <a:solidFill>
                  <a:srgbClr val="0D0D0D"/>
                </a:solidFill>
                <a:latin typeface="Trebuchet MS"/>
                <a:cs typeface="Trebuchet MS"/>
              </a:rPr>
              <a:t> </a:t>
            </a:r>
            <a:r>
              <a:rPr sz="1650" b="1" dirty="0">
                <a:solidFill>
                  <a:srgbClr val="0D0D0D"/>
                </a:solidFill>
                <a:latin typeface="Trebuchet MS"/>
                <a:cs typeface="Trebuchet MS"/>
              </a:rPr>
              <a:t>markets:</a:t>
            </a:r>
            <a:endParaRPr sz="1650">
              <a:latin typeface="Trebuchet MS"/>
              <a:cs typeface="Trebuchet MS"/>
            </a:endParaRPr>
          </a:p>
          <a:p>
            <a:pPr marL="127000" marR="852805" indent="-114300">
              <a:lnSpc>
                <a:spcPts val="1739"/>
              </a:lnSpc>
              <a:spcBef>
                <a:spcPts val="725"/>
              </a:spcBef>
              <a:buChar char="•"/>
              <a:tabLst>
                <a:tab pos="127000" algn="l"/>
              </a:tabLst>
            </a:pPr>
            <a:r>
              <a:rPr sz="1500" dirty="0">
                <a:solidFill>
                  <a:srgbClr val="0D0D0D"/>
                </a:solidFill>
                <a:latin typeface="Trebuchet MS"/>
                <a:cs typeface="Trebuchet MS"/>
              </a:rPr>
              <a:t>Strong </a:t>
            </a:r>
            <a:r>
              <a:rPr sz="1500" spc="-5" dirty="0">
                <a:solidFill>
                  <a:srgbClr val="0D0D0D"/>
                </a:solidFill>
                <a:latin typeface="Trebuchet MS"/>
                <a:cs typeface="Trebuchet MS"/>
              </a:rPr>
              <a:t>franchises </a:t>
            </a:r>
            <a:r>
              <a:rPr sz="1500" dirty="0">
                <a:solidFill>
                  <a:srgbClr val="0D0D0D"/>
                </a:solidFill>
                <a:latin typeface="Trebuchet MS"/>
                <a:cs typeface="Trebuchet MS"/>
              </a:rPr>
              <a:t>+ </a:t>
            </a:r>
            <a:r>
              <a:rPr sz="1500" spc="-5" dirty="0">
                <a:solidFill>
                  <a:srgbClr val="0D0D0D"/>
                </a:solidFill>
                <a:latin typeface="Trebuchet MS"/>
                <a:cs typeface="Trebuchet MS"/>
              </a:rPr>
              <a:t>good/ethical </a:t>
            </a:r>
            <a:r>
              <a:rPr sz="1500" spc="-440" dirty="0">
                <a:solidFill>
                  <a:srgbClr val="0D0D0D"/>
                </a:solidFill>
                <a:latin typeface="Trebuchet MS"/>
                <a:cs typeface="Trebuchet MS"/>
              </a:rPr>
              <a:t> </a:t>
            </a:r>
            <a:r>
              <a:rPr sz="1500" spc="-5" dirty="0">
                <a:solidFill>
                  <a:srgbClr val="0D0D0D"/>
                </a:solidFill>
                <a:latin typeface="Trebuchet MS"/>
                <a:cs typeface="Trebuchet MS"/>
              </a:rPr>
              <a:t>managements</a:t>
            </a:r>
            <a:endParaRPr sz="1500">
              <a:latin typeface="Trebuchet MS"/>
              <a:cs typeface="Trebuchet MS"/>
            </a:endParaRPr>
          </a:p>
        </p:txBody>
      </p:sp>
      <p:sp>
        <p:nvSpPr>
          <p:cNvPr id="3" name="object 3"/>
          <p:cNvSpPr txBox="1"/>
          <p:nvPr/>
        </p:nvSpPr>
        <p:spPr>
          <a:xfrm>
            <a:off x="492353" y="1905000"/>
            <a:ext cx="3651885" cy="474980"/>
          </a:xfrm>
          <a:prstGeom prst="rect">
            <a:avLst/>
          </a:prstGeom>
        </p:spPr>
        <p:txBody>
          <a:bodyPr vert="horz" wrap="square" lIns="0" tIns="26034" rIns="0" bIns="0" rtlCol="0">
            <a:spAutoFit/>
          </a:bodyPr>
          <a:lstStyle/>
          <a:p>
            <a:pPr marL="127000" marR="5080" indent="-114300">
              <a:lnSpc>
                <a:spcPts val="1739"/>
              </a:lnSpc>
              <a:spcBef>
                <a:spcPts val="204"/>
              </a:spcBef>
              <a:buChar char="•"/>
              <a:tabLst>
                <a:tab pos="127000" algn="l"/>
              </a:tabLst>
            </a:pPr>
            <a:r>
              <a:rPr sz="1500" spc="-5" dirty="0">
                <a:solidFill>
                  <a:srgbClr val="0D0D0D"/>
                </a:solidFill>
                <a:latin typeface="Trebuchet MS"/>
                <a:cs typeface="Trebuchet MS"/>
              </a:rPr>
              <a:t>Large market opportunities, </a:t>
            </a:r>
            <a:r>
              <a:rPr sz="1500" dirty="0">
                <a:solidFill>
                  <a:srgbClr val="0D0D0D"/>
                </a:solidFill>
                <a:latin typeface="Trebuchet MS"/>
                <a:cs typeface="Trebuchet MS"/>
              </a:rPr>
              <a:t>strong </a:t>
            </a:r>
            <a:r>
              <a:rPr sz="1500" spc="5" dirty="0">
                <a:solidFill>
                  <a:srgbClr val="0D0D0D"/>
                </a:solidFill>
                <a:latin typeface="Trebuchet MS"/>
                <a:cs typeface="Trebuchet MS"/>
              </a:rPr>
              <a:t> </a:t>
            </a:r>
            <a:r>
              <a:rPr sz="1500" spc="-5" dirty="0">
                <a:solidFill>
                  <a:srgbClr val="0D0D0D"/>
                </a:solidFill>
                <a:latin typeface="Trebuchet MS"/>
                <a:cs typeface="Trebuchet MS"/>
              </a:rPr>
              <a:t>competitive</a:t>
            </a:r>
            <a:r>
              <a:rPr sz="1500" spc="-25" dirty="0">
                <a:solidFill>
                  <a:srgbClr val="0D0D0D"/>
                </a:solidFill>
                <a:latin typeface="Trebuchet MS"/>
                <a:cs typeface="Trebuchet MS"/>
              </a:rPr>
              <a:t> </a:t>
            </a:r>
            <a:r>
              <a:rPr sz="1500" spc="-5" dirty="0">
                <a:solidFill>
                  <a:srgbClr val="0D0D0D"/>
                </a:solidFill>
                <a:latin typeface="Trebuchet MS"/>
                <a:cs typeface="Trebuchet MS"/>
              </a:rPr>
              <a:t>characteristics</a:t>
            </a:r>
            <a:r>
              <a:rPr sz="1500" spc="-30" dirty="0">
                <a:solidFill>
                  <a:srgbClr val="0D0D0D"/>
                </a:solidFill>
                <a:latin typeface="Trebuchet MS"/>
                <a:cs typeface="Trebuchet MS"/>
              </a:rPr>
              <a:t> </a:t>
            </a:r>
            <a:r>
              <a:rPr sz="1500" spc="-5" dirty="0">
                <a:solidFill>
                  <a:srgbClr val="0D0D0D"/>
                </a:solidFill>
                <a:latin typeface="Trebuchet MS"/>
                <a:cs typeface="Trebuchet MS"/>
              </a:rPr>
              <a:t>and</a:t>
            </a:r>
            <a:r>
              <a:rPr sz="1500" spc="-10" dirty="0">
                <a:solidFill>
                  <a:srgbClr val="0D0D0D"/>
                </a:solidFill>
                <a:latin typeface="Trebuchet MS"/>
                <a:cs typeface="Trebuchet MS"/>
              </a:rPr>
              <a:t> </a:t>
            </a:r>
            <a:r>
              <a:rPr sz="1500" spc="-5" dirty="0">
                <a:solidFill>
                  <a:srgbClr val="0D0D0D"/>
                </a:solidFill>
                <a:latin typeface="Trebuchet MS"/>
                <a:cs typeface="Trebuchet MS"/>
              </a:rPr>
              <a:t>high </a:t>
            </a:r>
            <a:r>
              <a:rPr sz="1500" dirty="0">
                <a:solidFill>
                  <a:srgbClr val="0D0D0D"/>
                </a:solidFill>
                <a:latin typeface="Trebuchet MS"/>
                <a:cs typeface="Trebuchet MS"/>
              </a:rPr>
              <a:t>ROE</a:t>
            </a:r>
            <a:endParaRPr sz="1500" dirty="0">
              <a:latin typeface="Trebuchet MS"/>
              <a:cs typeface="Trebuchet MS"/>
            </a:endParaRPr>
          </a:p>
        </p:txBody>
      </p:sp>
      <p:sp>
        <p:nvSpPr>
          <p:cNvPr id="4" name="object 4"/>
          <p:cNvSpPr txBox="1"/>
          <p:nvPr/>
        </p:nvSpPr>
        <p:spPr>
          <a:xfrm>
            <a:off x="492353" y="2438400"/>
            <a:ext cx="1506855" cy="254000"/>
          </a:xfrm>
          <a:prstGeom prst="rect">
            <a:avLst/>
          </a:prstGeom>
        </p:spPr>
        <p:txBody>
          <a:bodyPr vert="horz" wrap="square" lIns="0" tIns="12700" rIns="0" bIns="0" rtlCol="0">
            <a:spAutoFit/>
          </a:bodyPr>
          <a:lstStyle/>
          <a:p>
            <a:pPr marL="127000" indent="-114300">
              <a:lnSpc>
                <a:spcPct val="100000"/>
              </a:lnSpc>
              <a:spcBef>
                <a:spcPts val="100"/>
              </a:spcBef>
              <a:buChar char="•"/>
              <a:tabLst>
                <a:tab pos="127000" algn="l"/>
              </a:tabLst>
            </a:pPr>
            <a:r>
              <a:rPr sz="1500" spc="-5" dirty="0">
                <a:solidFill>
                  <a:srgbClr val="0D0D0D"/>
                </a:solidFill>
                <a:latin typeface="Trebuchet MS"/>
                <a:cs typeface="Trebuchet MS"/>
              </a:rPr>
              <a:t>Industry</a:t>
            </a:r>
            <a:r>
              <a:rPr sz="1500" spc="-60" dirty="0">
                <a:solidFill>
                  <a:srgbClr val="0D0D0D"/>
                </a:solidFill>
                <a:latin typeface="Trebuchet MS"/>
                <a:cs typeface="Trebuchet MS"/>
              </a:rPr>
              <a:t> </a:t>
            </a:r>
            <a:r>
              <a:rPr sz="1500" spc="-5" dirty="0">
                <a:solidFill>
                  <a:srgbClr val="0D0D0D"/>
                </a:solidFill>
                <a:latin typeface="Trebuchet MS"/>
                <a:cs typeface="Trebuchet MS"/>
              </a:rPr>
              <a:t>leaders</a:t>
            </a:r>
            <a:endParaRPr sz="1500" dirty="0">
              <a:latin typeface="Trebuchet MS"/>
              <a:cs typeface="Trebuchet MS"/>
            </a:endParaRPr>
          </a:p>
        </p:txBody>
      </p:sp>
      <p:sp>
        <p:nvSpPr>
          <p:cNvPr id="5" name="object 5"/>
          <p:cNvSpPr txBox="1"/>
          <p:nvPr/>
        </p:nvSpPr>
        <p:spPr>
          <a:xfrm>
            <a:off x="4722114" y="981300"/>
            <a:ext cx="2478405" cy="623570"/>
          </a:xfrm>
          <a:prstGeom prst="rect">
            <a:avLst/>
          </a:prstGeom>
        </p:spPr>
        <p:txBody>
          <a:bodyPr vert="horz" wrap="square" lIns="0" tIns="74295" rIns="0" bIns="0" rtlCol="0">
            <a:spAutoFit/>
          </a:bodyPr>
          <a:lstStyle/>
          <a:p>
            <a:pPr marL="12700">
              <a:lnSpc>
                <a:spcPct val="100000"/>
              </a:lnSpc>
              <a:spcBef>
                <a:spcPts val="585"/>
              </a:spcBef>
            </a:pPr>
            <a:r>
              <a:rPr sz="1650" b="1" dirty="0">
                <a:solidFill>
                  <a:srgbClr val="0D0D0D"/>
                </a:solidFill>
                <a:latin typeface="Trebuchet MS"/>
                <a:cs typeface="Trebuchet MS"/>
              </a:rPr>
              <a:t>Risk</a:t>
            </a:r>
            <a:r>
              <a:rPr sz="1650" b="1" spc="-35" dirty="0">
                <a:solidFill>
                  <a:srgbClr val="0D0D0D"/>
                </a:solidFill>
                <a:latin typeface="Trebuchet MS"/>
                <a:cs typeface="Trebuchet MS"/>
              </a:rPr>
              <a:t> </a:t>
            </a:r>
            <a:r>
              <a:rPr sz="1650" b="1" dirty="0">
                <a:solidFill>
                  <a:srgbClr val="0D0D0D"/>
                </a:solidFill>
                <a:latin typeface="Trebuchet MS"/>
                <a:cs typeface="Trebuchet MS"/>
              </a:rPr>
              <a:t>conscious</a:t>
            </a:r>
            <a:r>
              <a:rPr sz="1650" b="1" spc="-55" dirty="0">
                <a:solidFill>
                  <a:srgbClr val="0D0D0D"/>
                </a:solidFill>
                <a:latin typeface="Trebuchet MS"/>
                <a:cs typeface="Trebuchet MS"/>
              </a:rPr>
              <a:t> </a:t>
            </a:r>
            <a:r>
              <a:rPr sz="1650" b="1" dirty="0">
                <a:solidFill>
                  <a:srgbClr val="0D0D0D"/>
                </a:solidFill>
                <a:latin typeface="Trebuchet MS"/>
                <a:cs typeface="Trebuchet MS"/>
              </a:rPr>
              <a:t>approach:</a:t>
            </a:r>
            <a:endParaRPr sz="1650">
              <a:latin typeface="Trebuchet MS"/>
              <a:cs typeface="Trebuchet MS"/>
            </a:endParaRPr>
          </a:p>
          <a:p>
            <a:pPr marL="127000" indent="-114300">
              <a:lnSpc>
                <a:spcPct val="100000"/>
              </a:lnSpc>
              <a:spcBef>
                <a:spcPts val="440"/>
              </a:spcBef>
              <a:buChar char="•"/>
              <a:tabLst>
                <a:tab pos="127000" algn="l"/>
              </a:tabLst>
            </a:pPr>
            <a:r>
              <a:rPr sz="1500" spc="-15" dirty="0">
                <a:solidFill>
                  <a:srgbClr val="0D0D0D"/>
                </a:solidFill>
                <a:latin typeface="Trebuchet MS"/>
                <a:cs typeface="Trebuchet MS"/>
              </a:rPr>
              <a:t>Valuation</a:t>
            </a:r>
            <a:r>
              <a:rPr sz="1500" spc="-55" dirty="0">
                <a:solidFill>
                  <a:srgbClr val="0D0D0D"/>
                </a:solidFill>
                <a:latin typeface="Trebuchet MS"/>
                <a:cs typeface="Trebuchet MS"/>
              </a:rPr>
              <a:t> </a:t>
            </a:r>
            <a:r>
              <a:rPr sz="1500" dirty="0">
                <a:solidFill>
                  <a:srgbClr val="0D0D0D"/>
                </a:solidFill>
                <a:latin typeface="Trebuchet MS"/>
                <a:cs typeface="Trebuchet MS"/>
              </a:rPr>
              <a:t>Risk</a:t>
            </a:r>
            <a:endParaRPr sz="1500">
              <a:latin typeface="Trebuchet MS"/>
              <a:cs typeface="Trebuchet MS"/>
            </a:endParaRPr>
          </a:p>
        </p:txBody>
      </p:sp>
      <p:sp>
        <p:nvSpPr>
          <p:cNvPr id="6" name="object 6"/>
          <p:cNvSpPr txBox="1"/>
          <p:nvPr/>
        </p:nvSpPr>
        <p:spPr>
          <a:xfrm>
            <a:off x="4722114" y="1814906"/>
            <a:ext cx="1247775" cy="254635"/>
          </a:xfrm>
          <a:prstGeom prst="rect">
            <a:avLst/>
          </a:prstGeom>
        </p:spPr>
        <p:txBody>
          <a:bodyPr vert="horz" wrap="square" lIns="0" tIns="12700" rIns="0" bIns="0" rtlCol="0">
            <a:spAutoFit/>
          </a:bodyPr>
          <a:lstStyle/>
          <a:p>
            <a:pPr marL="127000" indent="-114300">
              <a:lnSpc>
                <a:spcPct val="100000"/>
              </a:lnSpc>
              <a:spcBef>
                <a:spcPts val="100"/>
              </a:spcBef>
              <a:buChar char="•"/>
              <a:tabLst>
                <a:tab pos="127000" algn="l"/>
              </a:tabLst>
            </a:pPr>
            <a:r>
              <a:rPr sz="1500" spc="-5" dirty="0">
                <a:solidFill>
                  <a:srgbClr val="0D0D0D"/>
                </a:solidFill>
                <a:latin typeface="Trebuchet MS"/>
                <a:cs typeface="Trebuchet MS"/>
              </a:rPr>
              <a:t>Earnings</a:t>
            </a:r>
            <a:r>
              <a:rPr sz="1500" spc="-65" dirty="0">
                <a:solidFill>
                  <a:srgbClr val="0D0D0D"/>
                </a:solidFill>
                <a:latin typeface="Trebuchet MS"/>
                <a:cs typeface="Trebuchet MS"/>
              </a:rPr>
              <a:t> </a:t>
            </a:r>
            <a:r>
              <a:rPr sz="1500" dirty="0">
                <a:solidFill>
                  <a:srgbClr val="0D0D0D"/>
                </a:solidFill>
                <a:latin typeface="Trebuchet MS"/>
                <a:cs typeface="Trebuchet MS"/>
              </a:rPr>
              <a:t>Risk</a:t>
            </a:r>
            <a:endParaRPr sz="1500">
              <a:latin typeface="Trebuchet MS"/>
              <a:cs typeface="Trebuchet MS"/>
            </a:endParaRPr>
          </a:p>
        </p:txBody>
      </p:sp>
      <p:sp>
        <p:nvSpPr>
          <p:cNvPr id="7" name="object 7"/>
          <p:cNvSpPr txBox="1"/>
          <p:nvPr/>
        </p:nvSpPr>
        <p:spPr>
          <a:xfrm>
            <a:off x="4722114" y="2280284"/>
            <a:ext cx="1738630" cy="254000"/>
          </a:xfrm>
          <a:prstGeom prst="rect">
            <a:avLst/>
          </a:prstGeom>
        </p:spPr>
        <p:txBody>
          <a:bodyPr vert="horz" wrap="square" lIns="0" tIns="12700" rIns="0" bIns="0" rtlCol="0">
            <a:spAutoFit/>
          </a:bodyPr>
          <a:lstStyle/>
          <a:p>
            <a:pPr marL="127000" indent="-114300">
              <a:lnSpc>
                <a:spcPct val="100000"/>
              </a:lnSpc>
              <a:spcBef>
                <a:spcPts val="100"/>
              </a:spcBef>
              <a:buChar char="•"/>
              <a:tabLst>
                <a:tab pos="127000" algn="l"/>
              </a:tabLst>
            </a:pPr>
            <a:r>
              <a:rPr sz="1500" spc="-5" dirty="0">
                <a:solidFill>
                  <a:srgbClr val="0D0D0D"/>
                </a:solidFill>
                <a:latin typeface="Trebuchet MS"/>
                <a:cs typeface="Trebuchet MS"/>
              </a:rPr>
              <a:t>Balance</a:t>
            </a:r>
            <a:r>
              <a:rPr sz="1500" spc="-40" dirty="0">
                <a:solidFill>
                  <a:srgbClr val="0D0D0D"/>
                </a:solidFill>
                <a:latin typeface="Trebuchet MS"/>
                <a:cs typeface="Trebuchet MS"/>
              </a:rPr>
              <a:t> </a:t>
            </a:r>
            <a:r>
              <a:rPr sz="1500" spc="-5" dirty="0">
                <a:solidFill>
                  <a:srgbClr val="0D0D0D"/>
                </a:solidFill>
                <a:latin typeface="Trebuchet MS"/>
                <a:cs typeface="Trebuchet MS"/>
              </a:rPr>
              <a:t>Sheet</a:t>
            </a:r>
            <a:r>
              <a:rPr sz="1500" spc="-25" dirty="0">
                <a:solidFill>
                  <a:srgbClr val="0D0D0D"/>
                </a:solidFill>
                <a:latin typeface="Trebuchet MS"/>
                <a:cs typeface="Trebuchet MS"/>
              </a:rPr>
              <a:t> </a:t>
            </a:r>
            <a:r>
              <a:rPr sz="1500" dirty="0">
                <a:solidFill>
                  <a:srgbClr val="0D0D0D"/>
                </a:solidFill>
                <a:latin typeface="Trebuchet MS"/>
                <a:cs typeface="Trebuchet MS"/>
              </a:rPr>
              <a:t>Risk</a:t>
            </a:r>
            <a:endParaRPr sz="1500">
              <a:latin typeface="Trebuchet MS"/>
              <a:cs typeface="Trebuchet MS"/>
            </a:endParaRPr>
          </a:p>
        </p:txBody>
      </p:sp>
      <p:sp>
        <p:nvSpPr>
          <p:cNvPr id="8" name="object 8"/>
          <p:cNvSpPr txBox="1"/>
          <p:nvPr/>
        </p:nvSpPr>
        <p:spPr>
          <a:xfrm>
            <a:off x="4722114" y="2745104"/>
            <a:ext cx="1836420" cy="254000"/>
          </a:xfrm>
          <a:prstGeom prst="rect">
            <a:avLst/>
          </a:prstGeom>
        </p:spPr>
        <p:txBody>
          <a:bodyPr vert="horz" wrap="square" lIns="0" tIns="12700" rIns="0" bIns="0" rtlCol="0">
            <a:spAutoFit/>
          </a:bodyPr>
          <a:lstStyle/>
          <a:p>
            <a:pPr marL="127000" indent="-114300">
              <a:lnSpc>
                <a:spcPct val="100000"/>
              </a:lnSpc>
              <a:spcBef>
                <a:spcPts val="100"/>
              </a:spcBef>
              <a:buChar char="•"/>
              <a:tabLst>
                <a:tab pos="127000" algn="l"/>
              </a:tabLst>
            </a:pPr>
            <a:r>
              <a:rPr sz="1500" spc="-5" dirty="0">
                <a:solidFill>
                  <a:srgbClr val="0D0D0D"/>
                </a:solidFill>
                <a:latin typeface="Trebuchet MS"/>
                <a:cs typeface="Trebuchet MS"/>
              </a:rPr>
              <a:t>Over-ownership</a:t>
            </a:r>
            <a:r>
              <a:rPr sz="1500" spc="-55" dirty="0">
                <a:solidFill>
                  <a:srgbClr val="0D0D0D"/>
                </a:solidFill>
                <a:latin typeface="Trebuchet MS"/>
                <a:cs typeface="Trebuchet MS"/>
              </a:rPr>
              <a:t> </a:t>
            </a:r>
            <a:r>
              <a:rPr sz="1500" dirty="0">
                <a:solidFill>
                  <a:srgbClr val="0D0D0D"/>
                </a:solidFill>
                <a:latin typeface="Trebuchet MS"/>
                <a:cs typeface="Trebuchet MS"/>
              </a:rPr>
              <a:t>risk</a:t>
            </a:r>
            <a:endParaRPr sz="1500">
              <a:latin typeface="Trebuchet MS"/>
              <a:cs typeface="Trebuchet MS"/>
            </a:endParaRPr>
          </a:p>
        </p:txBody>
      </p:sp>
      <p:sp>
        <p:nvSpPr>
          <p:cNvPr id="9" name="object 9"/>
          <p:cNvSpPr txBox="1"/>
          <p:nvPr/>
        </p:nvSpPr>
        <p:spPr>
          <a:xfrm>
            <a:off x="492353" y="4321908"/>
            <a:ext cx="2650490" cy="623570"/>
          </a:xfrm>
          <a:prstGeom prst="rect">
            <a:avLst/>
          </a:prstGeom>
        </p:spPr>
        <p:txBody>
          <a:bodyPr vert="horz" wrap="square" lIns="0" tIns="74295" rIns="0" bIns="0" rtlCol="0">
            <a:spAutoFit/>
          </a:bodyPr>
          <a:lstStyle/>
          <a:p>
            <a:pPr marL="12700">
              <a:lnSpc>
                <a:spcPct val="100000"/>
              </a:lnSpc>
              <a:spcBef>
                <a:spcPts val="585"/>
              </a:spcBef>
            </a:pPr>
            <a:r>
              <a:rPr sz="1650" b="1" dirty="0">
                <a:solidFill>
                  <a:srgbClr val="0D0D0D"/>
                </a:solidFill>
                <a:latin typeface="Trebuchet MS"/>
                <a:cs typeface="Trebuchet MS"/>
              </a:rPr>
              <a:t>Our</a:t>
            </a:r>
            <a:r>
              <a:rPr sz="1650" b="1" spc="-25" dirty="0">
                <a:solidFill>
                  <a:srgbClr val="0D0D0D"/>
                </a:solidFill>
                <a:latin typeface="Trebuchet MS"/>
                <a:cs typeface="Trebuchet MS"/>
              </a:rPr>
              <a:t> </a:t>
            </a:r>
            <a:r>
              <a:rPr sz="1650" b="1" spc="-5" dirty="0">
                <a:solidFill>
                  <a:srgbClr val="0D0D0D"/>
                </a:solidFill>
                <a:latin typeface="Trebuchet MS"/>
                <a:cs typeface="Trebuchet MS"/>
              </a:rPr>
              <a:t>investment</a:t>
            </a:r>
            <a:r>
              <a:rPr sz="1650" b="1" spc="-25" dirty="0">
                <a:solidFill>
                  <a:srgbClr val="0D0D0D"/>
                </a:solidFill>
                <a:latin typeface="Trebuchet MS"/>
                <a:cs typeface="Trebuchet MS"/>
              </a:rPr>
              <a:t> </a:t>
            </a:r>
            <a:r>
              <a:rPr sz="1650" b="1" spc="-5" dirty="0">
                <a:solidFill>
                  <a:srgbClr val="0D0D0D"/>
                </a:solidFill>
                <a:latin typeface="Trebuchet MS"/>
                <a:cs typeface="Trebuchet MS"/>
              </a:rPr>
              <a:t>principles:</a:t>
            </a:r>
            <a:endParaRPr sz="1650">
              <a:latin typeface="Trebuchet MS"/>
              <a:cs typeface="Trebuchet MS"/>
            </a:endParaRPr>
          </a:p>
          <a:p>
            <a:pPr marL="127000" indent="-114300">
              <a:lnSpc>
                <a:spcPct val="100000"/>
              </a:lnSpc>
              <a:spcBef>
                <a:spcPts val="440"/>
              </a:spcBef>
              <a:buChar char="•"/>
              <a:tabLst>
                <a:tab pos="127000" algn="l"/>
              </a:tabLst>
            </a:pPr>
            <a:r>
              <a:rPr sz="1500" spc="-5" dirty="0">
                <a:solidFill>
                  <a:srgbClr val="0D0D0D"/>
                </a:solidFill>
                <a:latin typeface="Trebuchet MS"/>
                <a:cs typeface="Trebuchet MS"/>
              </a:rPr>
              <a:t>Absolute</a:t>
            </a:r>
            <a:r>
              <a:rPr sz="1500" spc="-20" dirty="0">
                <a:solidFill>
                  <a:srgbClr val="0D0D0D"/>
                </a:solidFill>
                <a:latin typeface="Trebuchet MS"/>
                <a:cs typeface="Trebuchet MS"/>
              </a:rPr>
              <a:t> </a:t>
            </a:r>
            <a:r>
              <a:rPr sz="1500" spc="-5" dirty="0">
                <a:solidFill>
                  <a:srgbClr val="0D0D0D"/>
                </a:solidFill>
                <a:latin typeface="Trebuchet MS"/>
                <a:cs typeface="Trebuchet MS"/>
              </a:rPr>
              <a:t>return</a:t>
            </a:r>
            <a:r>
              <a:rPr sz="1500" spc="-25" dirty="0">
                <a:solidFill>
                  <a:srgbClr val="0D0D0D"/>
                </a:solidFill>
                <a:latin typeface="Trebuchet MS"/>
                <a:cs typeface="Trebuchet MS"/>
              </a:rPr>
              <a:t> </a:t>
            </a:r>
            <a:r>
              <a:rPr sz="1500" spc="-5" dirty="0">
                <a:solidFill>
                  <a:srgbClr val="0D0D0D"/>
                </a:solidFill>
                <a:latin typeface="Trebuchet MS"/>
                <a:cs typeface="Trebuchet MS"/>
              </a:rPr>
              <a:t>mindset</a:t>
            </a:r>
            <a:endParaRPr sz="1500">
              <a:latin typeface="Trebuchet MS"/>
              <a:cs typeface="Trebuchet MS"/>
            </a:endParaRPr>
          </a:p>
        </p:txBody>
      </p:sp>
      <p:sp>
        <p:nvSpPr>
          <p:cNvPr id="10" name="object 10"/>
          <p:cNvSpPr txBox="1"/>
          <p:nvPr/>
        </p:nvSpPr>
        <p:spPr>
          <a:xfrm>
            <a:off x="492353" y="5155819"/>
            <a:ext cx="2940050" cy="254000"/>
          </a:xfrm>
          <a:prstGeom prst="rect">
            <a:avLst/>
          </a:prstGeom>
        </p:spPr>
        <p:txBody>
          <a:bodyPr vert="horz" wrap="square" lIns="0" tIns="12700" rIns="0" bIns="0" rtlCol="0">
            <a:spAutoFit/>
          </a:bodyPr>
          <a:lstStyle/>
          <a:p>
            <a:pPr marL="127000" indent="-114300">
              <a:lnSpc>
                <a:spcPct val="100000"/>
              </a:lnSpc>
              <a:spcBef>
                <a:spcPts val="100"/>
              </a:spcBef>
              <a:buChar char="•"/>
              <a:tabLst>
                <a:tab pos="127000" algn="l"/>
              </a:tabLst>
            </a:pPr>
            <a:r>
              <a:rPr sz="1500" dirty="0">
                <a:solidFill>
                  <a:srgbClr val="0D0D0D"/>
                </a:solidFill>
                <a:latin typeface="Trebuchet MS"/>
                <a:cs typeface="Trebuchet MS"/>
              </a:rPr>
              <a:t>Asymmetric</a:t>
            </a:r>
            <a:r>
              <a:rPr sz="1500" spc="-55" dirty="0">
                <a:solidFill>
                  <a:srgbClr val="0D0D0D"/>
                </a:solidFill>
                <a:latin typeface="Trebuchet MS"/>
                <a:cs typeface="Trebuchet MS"/>
              </a:rPr>
              <a:t> </a:t>
            </a:r>
            <a:r>
              <a:rPr sz="1500" dirty="0">
                <a:solidFill>
                  <a:srgbClr val="0D0D0D"/>
                </a:solidFill>
                <a:latin typeface="Trebuchet MS"/>
                <a:cs typeface="Trebuchet MS"/>
              </a:rPr>
              <a:t>risk</a:t>
            </a:r>
            <a:r>
              <a:rPr sz="1500" spc="-35" dirty="0">
                <a:solidFill>
                  <a:srgbClr val="0D0D0D"/>
                </a:solidFill>
                <a:latin typeface="Trebuchet MS"/>
                <a:cs typeface="Trebuchet MS"/>
              </a:rPr>
              <a:t> </a:t>
            </a:r>
            <a:r>
              <a:rPr sz="1500" spc="-5" dirty="0">
                <a:solidFill>
                  <a:srgbClr val="0D0D0D"/>
                </a:solidFill>
                <a:latin typeface="Trebuchet MS"/>
                <a:cs typeface="Trebuchet MS"/>
              </a:rPr>
              <a:t>return</a:t>
            </a:r>
            <a:r>
              <a:rPr sz="1500" spc="-25" dirty="0">
                <a:solidFill>
                  <a:srgbClr val="0D0D0D"/>
                </a:solidFill>
                <a:latin typeface="Trebuchet MS"/>
                <a:cs typeface="Trebuchet MS"/>
              </a:rPr>
              <a:t> </a:t>
            </a:r>
            <a:r>
              <a:rPr sz="1500" dirty="0">
                <a:solidFill>
                  <a:srgbClr val="0D0D0D"/>
                </a:solidFill>
                <a:latin typeface="Trebuchet MS"/>
                <a:cs typeface="Trebuchet MS"/>
              </a:rPr>
              <a:t>approach</a:t>
            </a:r>
            <a:endParaRPr sz="1500">
              <a:latin typeface="Trebuchet MS"/>
              <a:cs typeface="Trebuchet MS"/>
            </a:endParaRPr>
          </a:p>
        </p:txBody>
      </p:sp>
      <p:sp>
        <p:nvSpPr>
          <p:cNvPr id="11" name="object 11"/>
          <p:cNvSpPr txBox="1"/>
          <p:nvPr/>
        </p:nvSpPr>
        <p:spPr>
          <a:xfrm>
            <a:off x="492353" y="5620918"/>
            <a:ext cx="2775585" cy="254000"/>
          </a:xfrm>
          <a:prstGeom prst="rect">
            <a:avLst/>
          </a:prstGeom>
        </p:spPr>
        <p:txBody>
          <a:bodyPr vert="horz" wrap="square" lIns="0" tIns="12700" rIns="0" bIns="0" rtlCol="0">
            <a:spAutoFit/>
          </a:bodyPr>
          <a:lstStyle/>
          <a:p>
            <a:pPr marL="127000" indent="-114300">
              <a:lnSpc>
                <a:spcPct val="100000"/>
              </a:lnSpc>
              <a:spcBef>
                <a:spcPts val="100"/>
              </a:spcBef>
              <a:buChar char="•"/>
              <a:tabLst>
                <a:tab pos="127000" algn="l"/>
              </a:tabLst>
            </a:pPr>
            <a:r>
              <a:rPr sz="1500" spc="-5" dirty="0">
                <a:solidFill>
                  <a:srgbClr val="0D0D0D"/>
                </a:solidFill>
                <a:latin typeface="Trebuchet MS"/>
                <a:cs typeface="Trebuchet MS"/>
              </a:rPr>
              <a:t>Undiscovered/underperformed</a:t>
            </a:r>
            <a:endParaRPr sz="1500">
              <a:latin typeface="Trebuchet MS"/>
              <a:cs typeface="Trebuchet MS"/>
            </a:endParaRPr>
          </a:p>
        </p:txBody>
      </p:sp>
      <p:sp>
        <p:nvSpPr>
          <p:cNvPr id="12" name="object 12"/>
          <p:cNvSpPr txBox="1"/>
          <p:nvPr/>
        </p:nvSpPr>
        <p:spPr>
          <a:xfrm>
            <a:off x="492353" y="6085738"/>
            <a:ext cx="2750820" cy="254000"/>
          </a:xfrm>
          <a:prstGeom prst="rect">
            <a:avLst/>
          </a:prstGeom>
        </p:spPr>
        <p:txBody>
          <a:bodyPr vert="horz" wrap="square" lIns="0" tIns="12700" rIns="0" bIns="0" rtlCol="0">
            <a:spAutoFit/>
          </a:bodyPr>
          <a:lstStyle/>
          <a:p>
            <a:pPr marL="127000" indent="-114300">
              <a:lnSpc>
                <a:spcPct val="100000"/>
              </a:lnSpc>
              <a:spcBef>
                <a:spcPts val="100"/>
              </a:spcBef>
              <a:buChar char="•"/>
              <a:tabLst>
                <a:tab pos="127000" algn="l"/>
              </a:tabLst>
            </a:pPr>
            <a:r>
              <a:rPr sz="1500" spc="-5" dirty="0">
                <a:solidFill>
                  <a:srgbClr val="0D0D0D"/>
                </a:solidFill>
                <a:latin typeface="Trebuchet MS"/>
                <a:cs typeface="Trebuchet MS"/>
              </a:rPr>
              <a:t>Disciplined</a:t>
            </a:r>
            <a:r>
              <a:rPr sz="1500" spc="-45" dirty="0">
                <a:solidFill>
                  <a:srgbClr val="0D0D0D"/>
                </a:solidFill>
                <a:latin typeface="Trebuchet MS"/>
                <a:cs typeface="Trebuchet MS"/>
              </a:rPr>
              <a:t> </a:t>
            </a:r>
            <a:r>
              <a:rPr sz="1500" dirty="0">
                <a:solidFill>
                  <a:srgbClr val="0D0D0D"/>
                </a:solidFill>
                <a:latin typeface="Trebuchet MS"/>
                <a:cs typeface="Trebuchet MS"/>
              </a:rPr>
              <a:t>approach</a:t>
            </a:r>
            <a:r>
              <a:rPr sz="1500" spc="-40" dirty="0">
                <a:solidFill>
                  <a:srgbClr val="0D0D0D"/>
                </a:solidFill>
                <a:latin typeface="Trebuchet MS"/>
                <a:cs typeface="Trebuchet MS"/>
              </a:rPr>
              <a:t> </a:t>
            </a:r>
            <a:r>
              <a:rPr sz="1500" dirty="0">
                <a:solidFill>
                  <a:srgbClr val="0D0D0D"/>
                </a:solidFill>
                <a:latin typeface="Trebuchet MS"/>
                <a:cs typeface="Trebuchet MS"/>
              </a:rPr>
              <a:t>to</a:t>
            </a:r>
            <a:r>
              <a:rPr sz="1500" spc="-15" dirty="0">
                <a:solidFill>
                  <a:srgbClr val="0D0D0D"/>
                </a:solidFill>
                <a:latin typeface="Trebuchet MS"/>
                <a:cs typeface="Trebuchet MS"/>
              </a:rPr>
              <a:t> </a:t>
            </a:r>
            <a:r>
              <a:rPr sz="1500" spc="-5" dirty="0">
                <a:solidFill>
                  <a:srgbClr val="0D0D0D"/>
                </a:solidFill>
                <a:latin typeface="Trebuchet MS"/>
                <a:cs typeface="Trebuchet MS"/>
              </a:rPr>
              <a:t>selling</a:t>
            </a:r>
            <a:endParaRPr sz="1500">
              <a:latin typeface="Trebuchet MS"/>
              <a:cs typeface="Trebuchet MS"/>
            </a:endParaRPr>
          </a:p>
        </p:txBody>
      </p:sp>
      <p:sp>
        <p:nvSpPr>
          <p:cNvPr id="13" name="object 13"/>
          <p:cNvSpPr txBox="1"/>
          <p:nvPr/>
        </p:nvSpPr>
        <p:spPr>
          <a:xfrm>
            <a:off x="4722114" y="4331305"/>
            <a:ext cx="3893185" cy="623570"/>
          </a:xfrm>
          <a:prstGeom prst="rect">
            <a:avLst/>
          </a:prstGeom>
        </p:spPr>
        <p:txBody>
          <a:bodyPr vert="horz" wrap="square" lIns="0" tIns="74295" rIns="0" bIns="0" rtlCol="0">
            <a:spAutoFit/>
          </a:bodyPr>
          <a:lstStyle/>
          <a:p>
            <a:pPr marL="12700">
              <a:lnSpc>
                <a:spcPct val="100000"/>
              </a:lnSpc>
              <a:spcBef>
                <a:spcPts val="585"/>
              </a:spcBef>
            </a:pPr>
            <a:r>
              <a:rPr sz="1650" b="1" dirty="0">
                <a:solidFill>
                  <a:srgbClr val="0D0D0D"/>
                </a:solidFill>
                <a:latin typeface="Trebuchet MS"/>
                <a:cs typeface="Trebuchet MS"/>
              </a:rPr>
              <a:t>Flexi</a:t>
            </a:r>
            <a:r>
              <a:rPr sz="1650" b="1" spc="-10" dirty="0">
                <a:solidFill>
                  <a:srgbClr val="0D0D0D"/>
                </a:solidFill>
                <a:latin typeface="Trebuchet MS"/>
                <a:cs typeface="Trebuchet MS"/>
              </a:rPr>
              <a:t>b</a:t>
            </a:r>
            <a:r>
              <a:rPr sz="1650" b="1" dirty="0">
                <a:solidFill>
                  <a:srgbClr val="0D0D0D"/>
                </a:solidFill>
                <a:latin typeface="Trebuchet MS"/>
                <a:cs typeface="Trebuchet MS"/>
              </a:rPr>
              <a:t>le</a:t>
            </a:r>
            <a:r>
              <a:rPr sz="1650" b="1" spc="-114" dirty="0">
                <a:solidFill>
                  <a:srgbClr val="0D0D0D"/>
                </a:solidFill>
                <a:latin typeface="Trebuchet MS"/>
                <a:cs typeface="Trebuchet MS"/>
              </a:rPr>
              <a:t> </a:t>
            </a:r>
            <a:r>
              <a:rPr sz="1650" b="1" spc="-5" dirty="0">
                <a:solidFill>
                  <a:srgbClr val="0D0D0D"/>
                </a:solidFill>
                <a:latin typeface="Trebuchet MS"/>
                <a:cs typeface="Trebuchet MS"/>
              </a:rPr>
              <a:t>A</a:t>
            </a:r>
            <a:r>
              <a:rPr sz="1650" b="1" spc="-15" dirty="0">
                <a:solidFill>
                  <a:srgbClr val="0D0D0D"/>
                </a:solidFill>
                <a:latin typeface="Trebuchet MS"/>
                <a:cs typeface="Trebuchet MS"/>
              </a:rPr>
              <a:t>p</a:t>
            </a:r>
            <a:r>
              <a:rPr sz="1650" b="1" spc="-5" dirty="0">
                <a:solidFill>
                  <a:srgbClr val="0D0D0D"/>
                </a:solidFill>
                <a:latin typeface="Trebuchet MS"/>
                <a:cs typeface="Trebuchet MS"/>
              </a:rPr>
              <a:t>proa</a:t>
            </a:r>
            <a:r>
              <a:rPr sz="1650" b="1" spc="5" dirty="0">
                <a:solidFill>
                  <a:srgbClr val="0D0D0D"/>
                </a:solidFill>
                <a:latin typeface="Trebuchet MS"/>
                <a:cs typeface="Trebuchet MS"/>
              </a:rPr>
              <a:t>c</a:t>
            </a:r>
            <a:r>
              <a:rPr sz="1650" b="1" dirty="0">
                <a:solidFill>
                  <a:srgbClr val="0D0D0D"/>
                </a:solidFill>
                <a:latin typeface="Trebuchet MS"/>
                <a:cs typeface="Trebuchet MS"/>
              </a:rPr>
              <a:t>h:</a:t>
            </a:r>
            <a:endParaRPr sz="1650">
              <a:latin typeface="Trebuchet MS"/>
              <a:cs typeface="Trebuchet MS"/>
            </a:endParaRPr>
          </a:p>
          <a:p>
            <a:pPr marL="127000" indent="-114300">
              <a:lnSpc>
                <a:spcPct val="100000"/>
              </a:lnSpc>
              <a:spcBef>
                <a:spcPts val="440"/>
              </a:spcBef>
              <a:buChar char="•"/>
              <a:tabLst>
                <a:tab pos="127000" algn="l"/>
              </a:tabLst>
            </a:pPr>
            <a:r>
              <a:rPr sz="1500" spc="-5" dirty="0">
                <a:solidFill>
                  <a:srgbClr val="0D0D0D"/>
                </a:solidFill>
                <a:latin typeface="Trebuchet MS"/>
                <a:cs typeface="Trebuchet MS"/>
              </a:rPr>
              <a:t>Combine</a:t>
            </a:r>
            <a:r>
              <a:rPr sz="1500" spc="-20" dirty="0">
                <a:solidFill>
                  <a:srgbClr val="0D0D0D"/>
                </a:solidFill>
                <a:latin typeface="Trebuchet MS"/>
                <a:cs typeface="Trebuchet MS"/>
              </a:rPr>
              <a:t> </a:t>
            </a:r>
            <a:r>
              <a:rPr sz="1500" dirty="0">
                <a:solidFill>
                  <a:srgbClr val="0D0D0D"/>
                </a:solidFill>
                <a:latin typeface="Trebuchet MS"/>
                <a:cs typeface="Trebuchet MS"/>
              </a:rPr>
              <a:t>top</a:t>
            </a:r>
            <a:r>
              <a:rPr sz="1500" spc="-10" dirty="0">
                <a:solidFill>
                  <a:srgbClr val="0D0D0D"/>
                </a:solidFill>
                <a:latin typeface="Trebuchet MS"/>
                <a:cs typeface="Trebuchet MS"/>
              </a:rPr>
              <a:t> </a:t>
            </a:r>
            <a:r>
              <a:rPr sz="1500" dirty="0">
                <a:solidFill>
                  <a:srgbClr val="0D0D0D"/>
                </a:solidFill>
                <a:latin typeface="Trebuchet MS"/>
                <a:cs typeface="Trebuchet MS"/>
              </a:rPr>
              <a:t>down</a:t>
            </a:r>
            <a:r>
              <a:rPr sz="1500" spc="-15" dirty="0">
                <a:solidFill>
                  <a:srgbClr val="0D0D0D"/>
                </a:solidFill>
                <a:latin typeface="Trebuchet MS"/>
                <a:cs typeface="Trebuchet MS"/>
              </a:rPr>
              <a:t> </a:t>
            </a:r>
            <a:r>
              <a:rPr sz="1500" dirty="0">
                <a:solidFill>
                  <a:srgbClr val="0D0D0D"/>
                </a:solidFill>
                <a:latin typeface="Trebuchet MS"/>
                <a:cs typeface="Trebuchet MS"/>
              </a:rPr>
              <a:t>and</a:t>
            </a:r>
            <a:r>
              <a:rPr sz="1500" spc="-15" dirty="0">
                <a:solidFill>
                  <a:srgbClr val="0D0D0D"/>
                </a:solidFill>
                <a:latin typeface="Trebuchet MS"/>
                <a:cs typeface="Trebuchet MS"/>
              </a:rPr>
              <a:t> </a:t>
            </a:r>
            <a:r>
              <a:rPr sz="1500" dirty="0">
                <a:solidFill>
                  <a:srgbClr val="0D0D0D"/>
                </a:solidFill>
                <a:latin typeface="Trebuchet MS"/>
                <a:cs typeface="Trebuchet MS"/>
              </a:rPr>
              <a:t>bottom</a:t>
            </a:r>
            <a:r>
              <a:rPr sz="1500" spc="-25" dirty="0">
                <a:solidFill>
                  <a:srgbClr val="0D0D0D"/>
                </a:solidFill>
                <a:latin typeface="Trebuchet MS"/>
                <a:cs typeface="Trebuchet MS"/>
              </a:rPr>
              <a:t> </a:t>
            </a:r>
            <a:r>
              <a:rPr sz="1500" spc="-5" dirty="0">
                <a:solidFill>
                  <a:srgbClr val="0D0D0D"/>
                </a:solidFill>
                <a:latin typeface="Trebuchet MS"/>
                <a:cs typeface="Trebuchet MS"/>
              </a:rPr>
              <a:t>up</a:t>
            </a:r>
            <a:r>
              <a:rPr sz="1500" spc="-10" dirty="0">
                <a:solidFill>
                  <a:srgbClr val="0D0D0D"/>
                </a:solidFill>
                <a:latin typeface="Trebuchet MS"/>
                <a:cs typeface="Trebuchet MS"/>
              </a:rPr>
              <a:t> </a:t>
            </a:r>
            <a:r>
              <a:rPr sz="1500" spc="-5" dirty="0">
                <a:solidFill>
                  <a:srgbClr val="0D0D0D"/>
                </a:solidFill>
                <a:latin typeface="Trebuchet MS"/>
                <a:cs typeface="Trebuchet MS"/>
              </a:rPr>
              <a:t>approach</a:t>
            </a:r>
            <a:endParaRPr sz="1500">
              <a:latin typeface="Trebuchet MS"/>
              <a:cs typeface="Trebuchet MS"/>
            </a:endParaRPr>
          </a:p>
        </p:txBody>
      </p:sp>
      <p:sp>
        <p:nvSpPr>
          <p:cNvPr id="14" name="object 14"/>
          <p:cNvSpPr txBox="1"/>
          <p:nvPr/>
        </p:nvSpPr>
        <p:spPr>
          <a:xfrm>
            <a:off x="4722114" y="5164912"/>
            <a:ext cx="3047365" cy="454659"/>
          </a:xfrm>
          <a:prstGeom prst="rect">
            <a:avLst/>
          </a:prstGeom>
        </p:spPr>
        <p:txBody>
          <a:bodyPr vert="horz" wrap="square" lIns="0" tIns="12700" rIns="0" bIns="0" rtlCol="0">
            <a:spAutoFit/>
          </a:bodyPr>
          <a:lstStyle/>
          <a:p>
            <a:pPr marL="127000" indent="-114300">
              <a:lnSpc>
                <a:spcPts val="1689"/>
              </a:lnSpc>
              <a:spcBef>
                <a:spcPts val="100"/>
              </a:spcBef>
              <a:buChar char="•"/>
              <a:tabLst>
                <a:tab pos="127000" algn="l"/>
              </a:tabLst>
            </a:pPr>
            <a:r>
              <a:rPr sz="1500" dirty="0">
                <a:solidFill>
                  <a:srgbClr val="0D0D0D"/>
                </a:solidFill>
                <a:latin typeface="Trebuchet MS"/>
                <a:cs typeface="Trebuchet MS"/>
              </a:rPr>
              <a:t>Capitalising</a:t>
            </a:r>
            <a:r>
              <a:rPr sz="1500" spc="-70" dirty="0">
                <a:solidFill>
                  <a:srgbClr val="0D0D0D"/>
                </a:solidFill>
                <a:latin typeface="Trebuchet MS"/>
                <a:cs typeface="Trebuchet MS"/>
              </a:rPr>
              <a:t> </a:t>
            </a:r>
            <a:r>
              <a:rPr sz="1500" dirty="0">
                <a:solidFill>
                  <a:srgbClr val="0D0D0D"/>
                </a:solidFill>
                <a:latin typeface="Trebuchet MS"/>
                <a:cs typeface="Trebuchet MS"/>
              </a:rPr>
              <a:t>on</a:t>
            </a:r>
            <a:r>
              <a:rPr sz="1500" spc="-25" dirty="0">
                <a:solidFill>
                  <a:srgbClr val="0D0D0D"/>
                </a:solidFill>
                <a:latin typeface="Trebuchet MS"/>
                <a:cs typeface="Trebuchet MS"/>
              </a:rPr>
              <a:t> </a:t>
            </a:r>
            <a:r>
              <a:rPr sz="1500" dirty="0">
                <a:solidFill>
                  <a:srgbClr val="0D0D0D"/>
                </a:solidFill>
                <a:latin typeface="Trebuchet MS"/>
                <a:cs typeface="Trebuchet MS"/>
              </a:rPr>
              <a:t>occasional</a:t>
            </a:r>
            <a:r>
              <a:rPr sz="1500" spc="-25" dirty="0">
                <a:solidFill>
                  <a:srgbClr val="0D0D0D"/>
                </a:solidFill>
                <a:latin typeface="Trebuchet MS"/>
                <a:cs typeface="Trebuchet MS"/>
              </a:rPr>
              <a:t> </a:t>
            </a:r>
            <a:r>
              <a:rPr sz="1500" spc="-5" dirty="0">
                <a:solidFill>
                  <a:srgbClr val="0D0D0D"/>
                </a:solidFill>
                <a:latin typeface="Trebuchet MS"/>
                <a:cs typeface="Trebuchet MS"/>
              </a:rPr>
              <a:t>tactical</a:t>
            </a:r>
            <a:endParaRPr sz="1500">
              <a:latin typeface="Trebuchet MS"/>
              <a:cs typeface="Trebuchet MS"/>
            </a:endParaRPr>
          </a:p>
          <a:p>
            <a:pPr marL="127000">
              <a:lnSpc>
                <a:spcPts val="1689"/>
              </a:lnSpc>
            </a:pPr>
            <a:r>
              <a:rPr sz="1500" spc="-5" dirty="0">
                <a:solidFill>
                  <a:srgbClr val="0D0D0D"/>
                </a:solidFill>
                <a:latin typeface="Trebuchet MS"/>
                <a:cs typeface="Trebuchet MS"/>
              </a:rPr>
              <a:t>opportunities</a:t>
            </a:r>
            <a:endParaRPr sz="1500">
              <a:latin typeface="Trebuchet MS"/>
              <a:cs typeface="Trebuchet MS"/>
            </a:endParaRPr>
          </a:p>
        </p:txBody>
      </p:sp>
      <p:sp>
        <p:nvSpPr>
          <p:cNvPr id="15" name="object 15"/>
          <p:cNvSpPr txBox="1"/>
          <p:nvPr/>
        </p:nvSpPr>
        <p:spPr>
          <a:xfrm>
            <a:off x="4722114" y="5830011"/>
            <a:ext cx="2717165" cy="254000"/>
          </a:xfrm>
          <a:prstGeom prst="rect">
            <a:avLst/>
          </a:prstGeom>
        </p:spPr>
        <p:txBody>
          <a:bodyPr vert="horz" wrap="square" lIns="0" tIns="12700" rIns="0" bIns="0" rtlCol="0">
            <a:spAutoFit/>
          </a:bodyPr>
          <a:lstStyle/>
          <a:p>
            <a:pPr marL="127000" indent="-114300">
              <a:lnSpc>
                <a:spcPct val="100000"/>
              </a:lnSpc>
              <a:spcBef>
                <a:spcPts val="100"/>
              </a:spcBef>
              <a:buChar char="•"/>
              <a:tabLst>
                <a:tab pos="127000" algn="l"/>
              </a:tabLst>
            </a:pPr>
            <a:r>
              <a:rPr sz="1500" dirty="0">
                <a:solidFill>
                  <a:srgbClr val="0D0D0D"/>
                </a:solidFill>
                <a:latin typeface="Trebuchet MS"/>
                <a:cs typeface="Trebuchet MS"/>
              </a:rPr>
              <a:t>Ability</a:t>
            </a:r>
            <a:r>
              <a:rPr sz="1500" spc="-45" dirty="0">
                <a:solidFill>
                  <a:srgbClr val="0D0D0D"/>
                </a:solidFill>
                <a:latin typeface="Trebuchet MS"/>
                <a:cs typeface="Trebuchet MS"/>
              </a:rPr>
              <a:t> </a:t>
            </a:r>
            <a:r>
              <a:rPr sz="1500" dirty="0">
                <a:solidFill>
                  <a:srgbClr val="0D0D0D"/>
                </a:solidFill>
                <a:latin typeface="Trebuchet MS"/>
                <a:cs typeface="Trebuchet MS"/>
              </a:rPr>
              <a:t>to</a:t>
            </a:r>
            <a:r>
              <a:rPr sz="1500" spc="-15" dirty="0">
                <a:solidFill>
                  <a:srgbClr val="0D0D0D"/>
                </a:solidFill>
                <a:latin typeface="Trebuchet MS"/>
                <a:cs typeface="Trebuchet MS"/>
              </a:rPr>
              <a:t> </a:t>
            </a:r>
            <a:r>
              <a:rPr sz="1500" spc="-5" dirty="0">
                <a:solidFill>
                  <a:srgbClr val="0D0D0D"/>
                </a:solidFill>
                <a:latin typeface="Trebuchet MS"/>
                <a:cs typeface="Trebuchet MS"/>
              </a:rPr>
              <a:t>use</a:t>
            </a:r>
            <a:r>
              <a:rPr sz="1500" spc="-20" dirty="0">
                <a:solidFill>
                  <a:srgbClr val="0D0D0D"/>
                </a:solidFill>
                <a:latin typeface="Trebuchet MS"/>
                <a:cs typeface="Trebuchet MS"/>
              </a:rPr>
              <a:t> </a:t>
            </a:r>
            <a:r>
              <a:rPr sz="1500" b="1" dirty="0">
                <a:solidFill>
                  <a:srgbClr val="0D0D0D"/>
                </a:solidFill>
                <a:latin typeface="Trebuchet MS"/>
                <a:cs typeface="Trebuchet MS"/>
              </a:rPr>
              <a:t>cash</a:t>
            </a:r>
            <a:r>
              <a:rPr sz="1500" b="1" spc="-25" dirty="0">
                <a:solidFill>
                  <a:srgbClr val="0D0D0D"/>
                </a:solidFill>
                <a:latin typeface="Trebuchet MS"/>
                <a:cs typeface="Trebuchet MS"/>
              </a:rPr>
              <a:t> </a:t>
            </a:r>
            <a:r>
              <a:rPr sz="1500" b="1" dirty="0">
                <a:solidFill>
                  <a:srgbClr val="0D0D0D"/>
                </a:solidFill>
                <a:latin typeface="Trebuchet MS"/>
                <a:cs typeface="Trebuchet MS"/>
              </a:rPr>
              <a:t>as</a:t>
            </a:r>
            <a:r>
              <a:rPr sz="1500" b="1" spc="-10" dirty="0">
                <a:solidFill>
                  <a:srgbClr val="0D0D0D"/>
                </a:solidFill>
                <a:latin typeface="Trebuchet MS"/>
                <a:cs typeface="Trebuchet MS"/>
              </a:rPr>
              <a:t> </a:t>
            </a:r>
            <a:r>
              <a:rPr sz="1500" b="1" dirty="0">
                <a:solidFill>
                  <a:srgbClr val="0D0D0D"/>
                </a:solidFill>
                <a:latin typeface="Trebuchet MS"/>
                <a:cs typeface="Trebuchet MS"/>
              </a:rPr>
              <a:t>a</a:t>
            </a:r>
            <a:r>
              <a:rPr sz="1500" b="1" spc="-20" dirty="0">
                <a:solidFill>
                  <a:srgbClr val="0D0D0D"/>
                </a:solidFill>
                <a:latin typeface="Trebuchet MS"/>
                <a:cs typeface="Trebuchet MS"/>
              </a:rPr>
              <a:t> </a:t>
            </a:r>
            <a:r>
              <a:rPr sz="1500" b="1" dirty="0">
                <a:solidFill>
                  <a:srgbClr val="0D0D0D"/>
                </a:solidFill>
                <a:latin typeface="Trebuchet MS"/>
                <a:cs typeface="Trebuchet MS"/>
              </a:rPr>
              <a:t>hedge</a:t>
            </a:r>
            <a:endParaRPr sz="1500">
              <a:latin typeface="Trebuchet MS"/>
              <a:cs typeface="Trebuchet MS"/>
            </a:endParaRPr>
          </a:p>
        </p:txBody>
      </p:sp>
      <p:sp>
        <p:nvSpPr>
          <p:cNvPr id="16" name="object 16"/>
          <p:cNvSpPr/>
          <p:nvPr/>
        </p:nvSpPr>
        <p:spPr>
          <a:xfrm>
            <a:off x="2469769" y="3280664"/>
            <a:ext cx="4214495" cy="864235"/>
          </a:xfrm>
          <a:custGeom>
            <a:avLst/>
            <a:gdLst/>
            <a:ahLst/>
            <a:cxnLst/>
            <a:rect l="l" t="t" r="r" b="b"/>
            <a:pathLst>
              <a:path w="4214495" h="864235">
                <a:moveTo>
                  <a:pt x="4070477" y="0"/>
                </a:moveTo>
                <a:lnTo>
                  <a:pt x="143891" y="0"/>
                </a:lnTo>
                <a:lnTo>
                  <a:pt x="98397" y="7345"/>
                </a:lnTo>
                <a:lnTo>
                  <a:pt x="58896" y="27797"/>
                </a:lnTo>
                <a:lnTo>
                  <a:pt x="27753" y="58978"/>
                </a:lnTo>
                <a:lnTo>
                  <a:pt x="7332" y="98511"/>
                </a:lnTo>
                <a:lnTo>
                  <a:pt x="0" y="144018"/>
                </a:lnTo>
                <a:lnTo>
                  <a:pt x="0" y="719963"/>
                </a:lnTo>
                <a:lnTo>
                  <a:pt x="7332" y="765469"/>
                </a:lnTo>
                <a:lnTo>
                  <a:pt x="27753" y="805002"/>
                </a:lnTo>
                <a:lnTo>
                  <a:pt x="58896" y="836183"/>
                </a:lnTo>
                <a:lnTo>
                  <a:pt x="98397" y="856635"/>
                </a:lnTo>
                <a:lnTo>
                  <a:pt x="143891" y="863981"/>
                </a:lnTo>
                <a:lnTo>
                  <a:pt x="4070477" y="863981"/>
                </a:lnTo>
                <a:lnTo>
                  <a:pt x="4115983" y="856635"/>
                </a:lnTo>
                <a:lnTo>
                  <a:pt x="4155516" y="836183"/>
                </a:lnTo>
                <a:lnTo>
                  <a:pt x="4186697" y="805002"/>
                </a:lnTo>
                <a:lnTo>
                  <a:pt x="4207149" y="765469"/>
                </a:lnTo>
                <a:lnTo>
                  <a:pt x="4214495" y="719963"/>
                </a:lnTo>
                <a:lnTo>
                  <a:pt x="4214495" y="144018"/>
                </a:lnTo>
                <a:lnTo>
                  <a:pt x="4207149" y="98511"/>
                </a:lnTo>
                <a:lnTo>
                  <a:pt x="4186697" y="58978"/>
                </a:lnTo>
                <a:lnTo>
                  <a:pt x="4155516" y="27797"/>
                </a:lnTo>
                <a:lnTo>
                  <a:pt x="4115983" y="7345"/>
                </a:lnTo>
                <a:lnTo>
                  <a:pt x="4070477" y="0"/>
                </a:lnTo>
                <a:close/>
              </a:path>
            </a:pathLst>
          </a:custGeom>
          <a:solidFill>
            <a:srgbClr val="F68120"/>
          </a:solidFill>
        </p:spPr>
        <p:txBody>
          <a:bodyPr wrap="square" lIns="0" tIns="0" rIns="0" bIns="0" rtlCol="0"/>
          <a:lstStyle/>
          <a:p>
            <a:endParaRPr/>
          </a:p>
        </p:txBody>
      </p:sp>
      <p:sp>
        <p:nvSpPr>
          <p:cNvPr id="17" name="object 17"/>
          <p:cNvSpPr txBox="1"/>
          <p:nvPr/>
        </p:nvSpPr>
        <p:spPr>
          <a:xfrm>
            <a:off x="492353" y="2819400"/>
            <a:ext cx="5742940" cy="1064394"/>
          </a:xfrm>
          <a:prstGeom prst="rect">
            <a:avLst/>
          </a:prstGeom>
        </p:spPr>
        <p:txBody>
          <a:bodyPr vert="horz" wrap="square" lIns="0" tIns="12700" rIns="0" bIns="0" rtlCol="0">
            <a:spAutoFit/>
          </a:bodyPr>
          <a:lstStyle/>
          <a:p>
            <a:pPr marL="127000" indent="-114300">
              <a:lnSpc>
                <a:spcPts val="1575"/>
              </a:lnSpc>
              <a:spcBef>
                <a:spcPts val="100"/>
              </a:spcBef>
              <a:buChar char="•"/>
              <a:tabLst>
                <a:tab pos="127000" algn="l"/>
              </a:tabLst>
            </a:pPr>
            <a:r>
              <a:rPr sz="1500" spc="-5" dirty="0">
                <a:solidFill>
                  <a:srgbClr val="0D0D0D"/>
                </a:solidFill>
                <a:latin typeface="Trebuchet MS"/>
                <a:cs typeface="Trebuchet MS"/>
              </a:rPr>
              <a:t>Hunger</a:t>
            </a:r>
            <a:r>
              <a:rPr sz="1500" spc="-30" dirty="0">
                <a:solidFill>
                  <a:srgbClr val="0D0D0D"/>
                </a:solidFill>
                <a:latin typeface="Trebuchet MS"/>
                <a:cs typeface="Trebuchet MS"/>
              </a:rPr>
              <a:t> </a:t>
            </a:r>
            <a:r>
              <a:rPr sz="1500" dirty="0">
                <a:solidFill>
                  <a:srgbClr val="0D0D0D"/>
                </a:solidFill>
                <a:latin typeface="Trebuchet MS"/>
                <a:cs typeface="Trebuchet MS"/>
              </a:rPr>
              <a:t>for</a:t>
            </a:r>
            <a:r>
              <a:rPr sz="1500" spc="-40" dirty="0">
                <a:solidFill>
                  <a:srgbClr val="0D0D0D"/>
                </a:solidFill>
                <a:latin typeface="Trebuchet MS"/>
                <a:cs typeface="Trebuchet MS"/>
              </a:rPr>
              <a:t> </a:t>
            </a:r>
            <a:r>
              <a:rPr sz="1500" dirty="0">
                <a:solidFill>
                  <a:srgbClr val="0D0D0D"/>
                </a:solidFill>
                <a:latin typeface="Trebuchet MS"/>
                <a:cs typeface="Trebuchet MS"/>
              </a:rPr>
              <a:t>growth</a:t>
            </a:r>
            <a:endParaRPr lang="en-IN" sz="1500" dirty="0">
              <a:latin typeface="Trebuchet MS"/>
              <a:cs typeface="Trebuchet MS"/>
            </a:endParaRPr>
          </a:p>
          <a:p>
            <a:pPr marL="2440305">
              <a:lnSpc>
                <a:spcPts val="2175"/>
              </a:lnSpc>
            </a:pPr>
            <a:br>
              <a:rPr lang="en-IN" sz="2000" b="1" dirty="0">
                <a:solidFill>
                  <a:srgbClr val="FFFFFF"/>
                </a:solidFill>
                <a:latin typeface="Trebuchet MS"/>
                <a:cs typeface="Trebuchet MS"/>
              </a:rPr>
            </a:br>
            <a:br>
              <a:rPr lang="en-IN" sz="2000" b="1" dirty="0">
                <a:solidFill>
                  <a:srgbClr val="FFFFFF"/>
                </a:solidFill>
                <a:latin typeface="Trebuchet MS"/>
                <a:cs typeface="Trebuchet MS"/>
              </a:rPr>
            </a:br>
            <a:r>
              <a:rPr lang="en-IN" sz="2000" b="1" dirty="0">
                <a:solidFill>
                  <a:srgbClr val="FFFFFF"/>
                </a:solidFill>
                <a:latin typeface="Trebuchet MS"/>
                <a:cs typeface="Trebuchet MS"/>
              </a:rPr>
              <a:t>Deep</a:t>
            </a:r>
            <a:r>
              <a:rPr lang="en-IN" sz="2000" b="1" spc="-20" dirty="0">
                <a:solidFill>
                  <a:srgbClr val="FFFFFF"/>
                </a:solidFill>
                <a:latin typeface="Trebuchet MS"/>
                <a:cs typeface="Trebuchet MS"/>
              </a:rPr>
              <a:t> </a:t>
            </a:r>
            <a:r>
              <a:rPr lang="en-IN" sz="2000" b="1" spc="-5" dirty="0">
                <a:solidFill>
                  <a:srgbClr val="FFFFFF"/>
                </a:solidFill>
                <a:latin typeface="Trebuchet MS"/>
                <a:cs typeface="Trebuchet MS"/>
              </a:rPr>
              <a:t>Research</a:t>
            </a:r>
            <a:r>
              <a:rPr lang="en-IN" sz="2000" b="1" spc="-30" dirty="0">
                <a:solidFill>
                  <a:srgbClr val="FFFFFF"/>
                </a:solidFill>
                <a:latin typeface="Trebuchet MS"/>
                <a:cs typeface="Trebuchet MS"/>
              </a:rPr>
              <a:t> </a:t>
            </a:r>
            <a:r>
              <a:rPr lang="en-IN" sz="2000" b="1" dirty="0">
                <a:solidFill>
                  <a:srgbClr val="FFFFFF"/>
                </a:solidFill>
                <a:latin typeface="Trebuchet MS"/>
                <a:cs typeface="Trebuchet MS"/>
              </a:rPr>
              <a:t>&amp;</a:t>
            </a:r>
            <a:r>
              <a:rPr lang="en-IN" sz="2000" b="1" spc="-10" dirty="0">
                <a:solidFill>
                  <a:srgbClr val="FFFFFF"/>
                </a:solidFill>
                <a:latin typeface="Trebuchet MS"/>
                <a:cs typeface="Trebuchet MS"/>
              </a:rPr>
              <a:t> </a:t>
            </a:r>
            <a:r>
              <a:rPr lang="en-IN" sz="2000" b="1" spc="-5" dirty="0">
                <a:solidFill>
                  <a:srgbClr val="FFFFFF"/>
                </a:solidFill>
                <a:latin typeface="Trebuchet MS"/>
                <a:cs typeface="Trebuchet MS"/>
              </a:rPr>
              <a:t>Flexibility</a:t>
            </a:r>
            <a:endParaRPr lang="en-IN" sz="2000" dirty="0">
              <a:latin typeface="Trebuchet MS"/>
              <a:cs typeface="Trebuchet MS"/>
            </a:endParaRPr>
          </a:p>
        </p:txBody>
      </p:sp>
      <p:sp>
        <p:nvSpPr>
          <p:cNvPr id="19" name="object 19"/>
          <p:cNvSpPr txBox="1">
            <a:spLocks noGrp="1"/>
          </p:cNvSpPr>
          <p:nvPr>
            <p:ph type="ftr" sz="quarter" idx="5"/>
          </p:nvPr>
        </p:nvSpPr>
        <p:spPr>
          <a:prstGeom prst="rect">
            <a:avLst/>
          </a:prstGeom>
        </p:spPr>
        <p:txBody>
          <a:bodyPr vert="horz" wrap="square" lIns="0" tIns="4445" rIns="0" bIns="0" rtlCol="0">
            <a:spAutoFit/>
          </a:bodyPr>
          <a:lstStyle/>
          <a:p>
            <a:pPr marL="12700">
              <a:lnSpc>
                <a:spcPct val="100000"/>
              </a:lnSpc>
              <a:spcBef>
                <a:spcPts val="35"/>
              </a:spcBef>
            </a:pPr>
            <a:r>
              <a:rPr spc="-5" dirty="0"/>
              <a:t>Private</a:t>
            </a:r>
            <a:r>
              <a:rPr dirty="0"/>
              <a:t> </a:t>
            </a:r>
            <a:r>
              <a:rPr spc="-5" dirty="0"/>
              <a:t>&amp;</a:t>
            </a:r>
            <a:r>
              <a:rPr spc="-20" dirty="0"/>
              <a:t> </a:t>
            </a:r>
            <a:r>
              <a:rPr spc="-5" dirty="0"/>
              <a:t>Confidential,</a:t>
            </a:r>
            <a:r>
              <a:rPr spc="35" dirty="0"/>
              <a:t> </a:t>
            </a:r>
            <a:r>
              <a:rPr spc="-5" dirty="0"/>
              <a:t>Not</a:t>
            </a:r>
            <a:r>
              <a:rPr spc="-15" dirty="0"/>
              <a:t> </a:t>
            </a:r>
            <a:r>
              <a:rPr spc="-5" dirty="0"/>
              <a:t>For</a:t>
            </a:r>
            <a:r>
              <a:rPr spc="-20" dirty="0"/>
              <a:t> </a:t>
            </a:r>
            <a:r>
              <a:rPr spc="-5" dirty="0"/>
              <a:t>Circulation</a:t>
            </a:r>
          </a:p>
        </p:txBody>
      </p:sp>
      <p:sp>
        <p:nvSpPr>
          <p:cNvPr id="20" name="object 20"/>
          <p:cNvSpPr txBox="1">
            <a:spLocks noGrp="1"/>
          </p:cNvSpPr>
          <p:nvPr>
            <p:ph type="sldNum" sz="quarter" idx="7"/>
          </p:nvPr>
        </p:nvSpPr>
        <p:spPr>
          <a:prstGeom prst="rect">
            <a:avLst/>
          </a:prstGeom>
        </p:spPr>
        <p:txBody>
          <a:bodyPr vert="horz" wrap="square" lIns="0" tIns="50800" rIns="0" bIns="0" rtlCol="0">
            <a:spAutoFit/>
          </a:bodyPr>
          <a:lstStyle/>
          <a:p>
            <a:pPr marL="38100">
              <a:lnSpc>
                <a:spcPct val="100000"/>
              </a:lnSpc>
              <a:spcBef>
                <a:spcPts val="400"/>
              </a:spcBef>
            </a:pPr>
            <a:fld id="{81D60167-4931-47E6-BA6A-407CBD079E47}" type="slidenum">
              <a:rPr spc="-5" dirty="0"/>
              <a:t>7</a:t>
            </a:fld>
            <a:endParaRPr spc="-5" dirty="0"/>
          </a:p>
        </p:txBody>
      </p:sp>
      <p:sp>
        <p:nvSpPr>
          <p:cNvPr id="18" name="object 18"/>
          <p:cNvSpPr txBox="1">
            <a:spLocks noGrp="1"/>
          </p:cNvSpPr>
          <p:nvPr>
            <p:ph type="title"/>
          </p:nvPr>
        </p:nvSpPr>
        <p:spPr>
          <a:xfrm>
            <a:off x="533400" y="266776"/>
            <a:ext cx="3299460" cy="422909"/>
          </a:xfrm>
          <a:prstGeom prst="rect">
            <a:avLst/>
          </a:prstGeom>
        </p:spPr>
        <p:txBody>
          <a:bodyPr vert="horz" wrap="square" lIns="0" tIns="13335" rIns="0" bIns="0" rtlCol="0">
            <a:spAutoFit/>
          </a:bodyPr>
          <a:lstStyle/>
          <a:p>
            <a:pPr marL="12700">
              <a:lnSpc>
                <a:spcPct val="100000"/>
              </a:lnSpc>
              <a:spcBef>
                <a:spcPts val="105"/>
              </a:spcBef>
            </a:pPr>
            <a:r>
              <a:rPr sz="2600" spc="-5" dirty="0"/>
              <a:t>Investment</a:t>
            </a:r>
            <a:r>
              <a:rPr sz="2600" spc="-165" dirty="0"/>
              <a:t> </a:t>
            </a:r>
            <a:r>
              <a:rPr sz="2600" dirty="0"/>
              <a:t>Approach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271652"/>
            <a:ext cx="6963409" cy="422275"/>
          </a:xfrm>
          <a:prstGeom prst="rect">
            <a:avLst/>
          </a:prstGeom>
        </p:spPr>
        <p:txBody>
          <a:bodyPr vert="horz" wrap="square" lIns="0" tIns="12700" rIns="0" bIns="0" rtlCol="0">
            <a:spAutoFit/>
          </a:bodyPr>
          <a:lstStyle/>
          <a:p>
            <a:pPr marL="12700">
              <a:lnSpc>
                <a:spcPct val="100000"/>
              </a:lnSpc>
              <a:spcBef>
                <a:spcPts val="100"/>
              </a:spcBef>
            </a:pPr>
            <a:r>
              <a:rPr sz="2600" spc="-5" dirty="0"/>
              <a:t>Our</a:t>
            </a:r>
            <a:r>
              <a:rPr sz="2600" dirty="0"/>
              <a:t> </a:t>
            </a:r>
            <a:r>
              <a:rPr sz="2600" spc="-5" dirty="0"/>
              <a:t>Investment</a:t>
            </a:r>
            <a:r>
              <a:rPr sz="2600" spc="-125" dirty="0"/>
              <a:t> </a:t>
            </a:r>
            <a:r>
              <a:rPr sz="2600" dirty="0"/>
              <a:t>Approach</a:t>
            </a:r>
            <a:r>
              <a:rPr sz="2600" spc="-10" dirty="0"/>
              <a:t> </a:t>
            </a:r>
            <a:r>
              <a:rPr sz="2600" dirty="0"/>
              <a:t>helps</a:t>
            </a:r>
            <a:r>
              <a:rPr sz="2600" spc="-15" dirty="0"/>
              <a:t> </a:t>
            </a:r>
            <a:r>
              <a:rPr sz="2600" dirty="0"/>
              <a:t>us</a:t>
            </a:r>
            <a:r>
              <a:rPr sz="2600" spc="-5" dirty="0"/>
              <a:t> </a:t>
            </a:r>
            <a:r>
              <a:rPr sz="2600" dirty="0"/>
              <a:t>focus</a:t>
            </a:r>
            <a:r>
              <a:rPr sz="2600" spc="-5" dirty="0"/>
              <a:t> </a:t>
            </a:r>
            <a:r>
              <a:rPr sz="2600" dirty="0"/>
              <a:t>on…</a:t>
            </a:r>
          </a:p>
        </p:txBody>
      </p:sp>
      <p:pic>
        <p:nvPicPr>
          <p:cNvPr id="3" name="object 3"/>
          <p:cNvPicPr/>
          <p:nvPr/>
        </p:nvPicPr>
        <p:blipFill>
          <a:blip r:embed="rId2" cstate="print"/>
          <a:stretch>
            <a:fillRect/>
          </a:stretch>
        </p:blipFill>
        <p:spPr>
          <a:xfrm>
            <a:off x="572579" y="1314450"/>
            <a:ext cx="178308" cy="182879"/>
          </a:xfrm>
          <a:prstGeom prst="rect">
            <a:avLst/>
          </a:prstGeom>
        </p:spPr>
      </p:pic>
      <p:sp>
        <p:nvSpPr>
          <p:cNvPr id="4" name="object 4"/>
          <p:cNvSpPr txBox="1"/>
          <p:nvPr/>
        </p:nvSpPr>
        <p:spPr>
          <a:xfrm>
            <a:off x="902919" y="1219276"/>
            <a:ext cx="6759575" cy="4326255"/>
          </a:xfrm>
          <a:prstGeom prst="rect">
            <a:avLst/>
          </a:prstGeom>
        </p:spPr>
        <p:txBody>
          <a:bodyPr vert="horz" wrap="square" lIns="0" tIns="12700" rIns="0" bIns="0" rtlCol="0">
            <a:spAutoFit/>
          </a:bodyPr>
          <a:lstStyle/>
          <a:p>
            <a:pPr marL="12700">
              <a:lnSpc>
                <a:spcPct val="100000"/>
              </a:lnSpc>
              <a:spcBef>
                <a:spcPts val="100"/>
              </a:spcBef>
            </a:pPr>
            <a:r>
              <a:rPr sz="2100" spc="-5" dirty="0">
                <a:solidFill>
                  <a:srgbClr val="0D0D0D"/>
                </a:solidFill>
                <a:latin typeface="Trebuchet MS"/>
                <a:cs typeface="Trebuchet MS"/>
              </a:rPr>
              <a:t>Asymmetric </a:t>
            </a:r>
            <a:r>
              <a:rPr sz="2100" dirty="0">
                <a:solidFill>
                  <a:srgbClr val="0D0D0D"/>
                </a:solidFill>
                <a:latin typeface="Trebuchet MS"/>
                <a:cs typeface="Trebuchet MS"/>
              </a:rPr>
              <a:t>risk</a:t>
            </a:r>
            <a:r>
              <a:rPr sz="2100" spc="-20" dirty="0">
                <a:solidFill>
                  <a:srgbClr val="0D0D0D"/>
                </a:solidFill>
                <a:latin typeface="Trebuchet MS"/>
                <a:cs typeface="Trebuchet MS"/>
              </a:rPr>
              <a:t> </a:t>
            </a:r>
            <a:r>
              <a:rPr sz="2100" dirty="0">
                <a:solidFill>
                  <a:srgbClr val="0D0D0D"/>
                </a:solidFill>
                <a:latin typeface="Trebuchet MS"/>
                <a:cs typeface="Trebuchet MS"/>
              </a:rPr>
              <a:t>:</a:t>
            </a:r>
            <a:r>
              <a:rPr sz="2100" spc="-15" dirty="0">
                <a:solidFill>
                  <a:srgbClr val="0D0D0D"/>
                </a:solidFill>
                <a:latin typeface="Trebuchet MS"/>
                <a:cs typeface="Trebuchet MS"/>
              </a:rPr>
              <a:t> </a:t>
            </a:r>
            <a:r>
              <a:rPr sz="2100" spc="-5" dirty="0">
                <a:solidFill>
                  <a:srgbClr val="0D0D0D"/>
                </a:solidFill>
                <a:latin typeface="Trebuchet MS"/>
                <a:cs typeface="Trebuchet MS"/>
              </a:rPr>
              <a:t>reward</a:t>
            </a:r>
            <a:endParaRPr sz="2100">
              <a:latin typeface="Trebuchet MS"/>
              <a:cs typeface="Trebuchet MS"/>
            </a:endParaRPr>
          </a:p>
          <a:p>
            <a:pPr marL="12700" marR="3814445">
              <a:lnSpc>
                <a:spcPct val="200000"/>
              </a:lnSpc>
              <a:spcBef>
                <a:spcPts val="5"/>
              </a:spcBef>
            </a:pPr>
            <a:r>
              <a:rPr sz="2100" dirty="0">
                <a:solidFill>
                  <a:srgbClr val="0D0D0D"/>
                </a:solidFill>
                <a:latin typeface="Trebuchet MS"/>
                <a:cs typeface="Trebuchet MS"/>
              </a:rPr>
              <a:t>Earning</a:t>
            </a:r>
            <a:r>
              <a:rPr sz="2100" spc="-55" dirty="0">
                <a:solidFill>
                  <a:srgbClr val="0D0D0D"/>
                </a:solidFill>
                <a:latin typeface="Trebuchet MS"/>
                <a:cs typeface="Trebuchet MS"/>
              </a:rPr>
              <a:t> </a:t>
            </a:r>
            <a:r>
              <a:rPr sz="2100" spc="-5" dirty="0">
                <a:solidFill>
                  <a:srgbClr val="0D0D0D"/>
                </a:solidFill>
                <a:latin typeface="Trebuchet MS"/>
                <a:cs typeface="Trebuchet MS"/>
              </a:rPr>
              <a:t>inflection</a:t>
            </a:r>
            <a:r>
              <a:rPr sz="2100" spc="-25" dirty="0">
                <a:solidFill>
                  <a:srgbClr val="0D0D0D"/>
                </a:solidFill>
                <a:latin typeface="Trebuchet MS"/>
                <a:cs typeface="Trebuchet MS"/>
              </a:rPr>
              <a:t> </a:t>
            </a:r>
            <a:r>
              <a:rPr sz="2100" spc="-5" dirty="0">
                <a:solidFill>
                  <a:srgbClr val="0D0D0D"/>
                </a:solidFill>
                <a:latin typeface="Trebuchet MS"/>
                <a:cs typeface="Trebuchet MS"/>
              </a:rPr>
              <a:t>points </a:t>
            </a:r>
            <a:r>
              <a:rPr sz="2100" spc="-620" dirty="0">
                <a:solidFill>
                  <a:srgbClr val="0D0D0D"/>
                </a:solidFill>
                <a:latin typeface="Trebuchet MS"/>
                <a:cs typeface="Trebuchet MS"/>
              </a:rPr>
              <a:t> </a:t>
            </a:r>
            <a:r>
              <a:rPr sz="2100" spc="-5" dirty="0">
                <a:solidFill>
                  <a:srgbClr val="0D0D0D"/>
                </a:solidFill>
                <a:latin typeface="Trebuchet MS"/>
                <a:cs typeface="Trebuchet MS"/>
              </a:rPr>
              <a:t>High</a:t>
            </a:r>
            <a:r>
              <a:rPr sz="2100" spc="-15" dirty="0">
                <a:solidFill>
                  <a:srgbClr val="0D0D0D"/>
                </a:solidFill>
                <a:latin typeface="Trebuchet MS"/>
                <a:cs typeface="Trebuchet MS"/>
              </a:rPr>
              <a:t> </a:t>
            </a:r>
            <a:r>
              <a:rPr sz="2100" spc="-5" dirty="0">
                <a:solidFill>
                  <a:srgbClr val="0D0D0D"/>
                </a:solidFill>
                <a:latin typeface="Trebuchet MS"/>
                <a:cs typeface="Trebuchet MS"/>
              </a:rPr>
              <a:t>margin</a:t>
            </a:r>
            <a:r>
              <a:rPr sz="2100" spc="-15" dirty="0">
                <a:solidFill>
                  <a:srgbClr val="0D0D0D"/>
                </a:solidFill>
                <a:latin typeface="Trebuchet MS"/>
                <a:cs typeface="Trebuchet MS"/>
              </a:rPr>
              <a:t> </a:t>
            </a:r>
            <a:r>
              <a:rPr sz="2100" dirty="0">
                <a:solidFill>
                  <a:srgbClr val="0D0D0D"/>
                </a:solidFill>
                <a:latin typeface="Trebuchet MS"/>
                <a:cs typeface="Trebuchet MS"/>
              </a:rPr>
              <a:t>of</a:t>
            </a:r>
            <a:r>
              <a:rPr sz="2100" spc="-10" dirty="0">
                <a:solidFill>
                  <a:srgbClr val="0D0D0D"/>
                </a:solidFill>
                <a:latin typeface="Trebuchet MS"/>
                <a:cs typeface="Trebuchet MS"/>
              </a:rPr>
              <a:t> </a:t>
            </a:r>
            <a:r>
              <a:rPr sz="2100" spc="-5" dirty="0">
                <a:solidFill>
                  <a:srgbClr val="0D0D0D"/>
                </a:solidFill>
                <a:latin typeface="Trebuchet MS"/>
                <a:cs typeface="Trebuchet MS"/>
              </a:rPr>
              <a:t>safety</a:t>
            </a:r>
            <a:endParaRPr sz="2100">
              <a:latin typeface="Trebuchet MS"/>
              <a:cs typeface="Trebuchet MS"/>
            </a:endParaRPr>
          </a:p>
          <a:p>
            <a:pPr>
              <a:lnSpc>
                <a:spcPct val="100000"/>
              </a:lnSpc>
              <a:spcBef>
                <a:spcPts val="25"/>
              </a:spcBef>
            </a:pPr>
            <a:endParaRPr sz="2150">
              <a:latin typeface="Trebuchet MS"/>
              <a:cs typeface="Trebuchet MS"/>
            </a:endParaRPr>
          </a:p>
          <a:p>
            <a:pPr marL="12700">
              <a:lnSpc>
                <a:spcPct val="100000"/>
              </a:lnSpc>
            </a:pPr>
            <a:r>
              <a:rPr sz="2100" spc="-5" dirty="0">
                <a:solidFill>
                  <a:srgbClr val="0D0D0D"/>
                </a:solidFill>
                <a:latin typeface="Trebuchet MS"/>
                <a:cs typeface="Trebuchet MS"/>
              </a:rPr>
              <a:t>Growth</a:t>
            </a:r>
            <a:r>
              <a:rPr sz="2100" spc="-10" dirty="0">
                <a:solidFill>
                  <a:srgbClr val="0D0D0D"/>
                </a:solidFill>
                <a:latin typeface="Trebuchet MS"/>
                <a:cs typeface="Trebuchet MS"/>
              </a:rPr>
              <a:t> </a:t>
            </a:r>
            <a:r>
              <a:rPr sz="2100" spc="-5" dirty="0">
                <a:solidFill>
                  <a:srgbClr val="0D0D0D"/>
                </a:solidFill>
                <a:latin typeface="Trebuchet MS"/>
                <a:cs typeface="Trebuchet MS"/>
              </a:rPr>
              <a:t>and</a:t>
            </a:r>
            <a:r>
              <a:rPr sz="2100" spc="-10" dirty="0">
                <a:solidFill>
                  <a:srgbClr val="0D0D0D"/>
                </a:solidFill>
                <a:latin typeface="Trebuchet MS"/>
                <a:cs typeface="Trebuchet MS"/>
              </a:rPr>
              <a:t> </a:t>
            </a:r>
            <a:r>
              <a:rPr sz="2100" spc="-5" dirty="0">
                <a:solidFill>
                  <a:srgbClr val="0D0D0D"/>
                </a:solidFill>
                <a:latin typeface="Trebuchet MS"/>
                <a:cs typeface="Trebuchet MS"/>
              </a:rPr>
              <a:t>earning</a:t>
            </a:r>
            <a:r>
              <a:rPr sz="2100" spc="-25" dirty="0">
                <a:solidFill>
                  <a:srgbClr val="0D0D0D"/>
                </a:solidFill>
                <a:latin typeface="Trebuchet MS"/>
                <a:cs typeface="Trebuchet MS"/>
              </a:rPr>
              <a:t> </a:t>
            </a:r>
            <a:r>
              <a:rPr sz="2100" spc="-5" dirty="0">
                <a:solidFill>
                  <a:srgbClr val="0D0D0D"/>
                </a:solidFill>
                <a:latin typeface="Trebuchet MS"/>
                <a:cs typeface="Trebuchet MS"/>
              </a:rPr>
              <a:t>tailwinds</a:t>
            </a:r>
            <a:endParaRPr sz="2100">
              <a:latin typeface="Trebuchet MS"/>
              <a:cs typeface="Trebuchet MS"/>
            </a:endParaRPr>
          </a:p>
          <a:p>
            <a:pPr>
              <a:lnSpc>
                <a:spcPct val="100000"/>
              </a:lnSpc>
              <a:spcBef>
                <a:spcPts val="20"/>
              </a:spcBef>
            </a:pPr>
            <a:endParaRPr sz="2150">
              <a:latin typeface="Trebuchet MS"/>
              <a:cs typeface="Trebuchet MS"/>
            </a:endParaRPr>
          </a:p>
          <a:p>
            <a:pPr marL="12700" marR="5080">
              <a:lnSpc>
                <a:spcPct val="100000"/>
              </a:lnSpc>
              <a:spcBef>
                <a:spcPts val="5"/>
              </a:spcBef>
            </a:pPr>
            <a:r>
              <a:rPr sz="2100" spc="-5" dirty="0">
                <a:solidFill>
                  <a:srgbClr val="0D0D0D"/>
                </a:solidFill>
                <a:latin typeface="Trebuchet MS"/>
                <a:cs typeface="Trebuchet MS"/>
              </a:rPr>
              <a:t>Disciplined</a:t>
            </a:r>
            <a:r>
              <a:rPr sz="2100" spc="5" dirty="0">
                <a:solidFill>
                  <a:srgbClr val="0D0D0D"/>
                </a:solidFill>
                <a:latin typeface="Trebuchet MS"/>
                <a:cs typeface="Trebuchet MS"/>
              </a:rPr>
              <a:t> </a:t>
            </a:r>
            <a:r>
              <a:rPr sz="2100" dirty="0">
                <a:solidFill>
                  <a:srgbClr val="0D0D0D"/>
                </a:solidFill>
                <a:latin typeface="Trebuchet MS"/>
                <a:cs typeface="Trebuchet MS"/>
              </a:rPr>
              <a:t>selling:</a:t>
            </a:r>
            <a:r>
              <a:rPr sz="2100" spc="5" dirty="0">
                <a:solidFill>
                  <a:srgbClr val="0D0D0D"/>
                </a:solidFill>
                <a:latin typeface="Trebuchet MS"/>
                <a:cs typeface="Trebuchet MS"/>
              </a:rPr>
              <a:t> </a:t>
            </a:r>
            <a:r>
              <a:rPr sz="2100" spc="-5" dirty="0">
                <a:solidFill>
                  <a:srgbClr val="0D0D0D"/>
                </a:solidFill>
                <a:latin typeface="Trebuchet MS"/>
                <a:cs typeface="Trebuchet MS"/>
              </a:rPr>
              <a:t>the</a:t>
            </a:r>
            <a:r>
              <a:rPr sz="2100" spc="20" dirty="0">
                <a:solidFill>
                  <a:srgbClr val="0D0D0D"/>
                </a:solidFill>
                <a:latin typeface="Trebuchet MS"/>
                <a:cs typeface="Trebuchet MS"/>
              </a:rPr>
              <a:t> </a:t>
            </a:r>
            <a:r>
              <a:rPr sz="2100" spc="-5" dirty="0">
                <a:solidFill>
                  <a:srgbClr val="0D0D0D"/>
                </a:solidFill>
                <a:latin typeface="Trebuchet MS"/>
                <a:cs typeface="Trebuchet MS"/>
              </a:rPr>
              <a:t>most crucial</a:t>
            </a:r>
            <a:r>
              <a:rPr sz="2100" spc="-20" dirty="0">
                <a:solidFill>
                  <a:srgbClr val="0D0D0D"/>
                </a:solidFill>
                <a:latin typeface="Trebuchet MS"/>
                <a:cs typeface="Trebuchet MS"/>
              </a:rPr>
              <a:t> </a:t>
            </a:r>
            <a:r>
              <a:rPr sz="2100" spc="-5" dirty="0">
                <a:solidFill>
                  <a:srgbClr val="0D0D0D"/>
                </a:solidFill>
                <a:latin typeface="Trebuchet MS"/>
                <a:cs typeface="Trebuchet MS"/>
              </a:rPr>
              <a:t>and</a:t>
            </a:r>
            <a:r>
              <a:rPr sz="2100" spc="5" dirty="0">
                <a:solidFill>
                  <a:srgbClr val="0D0D0D"/>
                </a:solidFill>
                <a:latin typeface="Trebuchet MS"/>
                <a:cs typeface="Trebuchet MS"/>
              </a:rPr>
              <a:t> </a:t>
            </a:r>
            <a:r>
              <a:rPr sz="2100" spc="-5" dirty="0">
                <a:solidFill>
                  <a:srgbClr val="0D0D0D"/>
                </a:solidFill>
                <a:latin typeface="Trebuchet MS"/>
                <a:cs typeface="Trebuchet MS"/>
              </a:rPr>
              <a:t>difficult part</a:t>
            </a:r>
            <a:r>
              <a:rPr sz="2100" spc="15" dirty="0">
                <a:solidFill>
                  <a:srgbClr val="0D0D0D"/>
                </a:solidFill>
                <a:latin typeface="Trebuchet MS"/>
                <a:cs typeface="Trebuchet MS"/>
              </a:rPr>
              <a:t> </a:t>
            </a:r>
            <a:r>
              <a:rPr sz="2100" dirty="0">
                <a:solidFill>
                  <a:srgbClr val="0D0D0D"/>
                </a:solidFill>
                <a:latin typeface="Trebuchet MS"/>
                <a:cs typeface="Trebuchet MS"/>
              </a:rPr>
              <a:t>of </a:t>
            </a:r>
            <a:r>
              <a:rPr sz="2100" spc="-620" dirty="0">
                <a:solidFill>
                  <a:srgbClr val="0D0D0D"/>
                </a:solidFill>
                <a:latin typeface="Trebuchet MS"/>
                <a:cs typeface="Trebuchet MS"/>
              </a:rPr>
              <a:t> </a:t>
            </a:r>
            <a:r>
              <a:rPr sz="2100" spc="-5" dirty="0">
                <a:solidFill>
                  <a:srgbClr val="0D0D0D"/>
                </a:solidFill>
                <a:latin typeface="Trebuchet MS"/>
                <a:cs typeface="Trebuchet MS"/>
              </a:rPr>
              <a:t>investing</a:t>
            </a:r>
            <a:endParaRPr sz="2100">
              <a:latin typeface="Trebuchet MS"/>
              <a:cs typeface="Trebuchet MS"/>
            </a:endParaRPr>
          </a:p>
          <a:p>
            <a:pPr>
              <a:lnSpc>
                <a:spcPct val="100000"/>
              </a:lnSpc>
              <a:spcBef>
                <a:spcPts val="25"/>
              </a:spcBef>
            </a:pPr>
            <a:endParaRPr sz="1850">
              <a:latin typeface="Trebuchet MS"/>
              <a:cs typeface="Trebuchet MS"/>
            </a:endParaRPr>
          </a:p>
          <a:p>
            <a:pPr marL="469900" indent="-343535">
              <a:lnSpc>
                <a:spcPct val="100000"/>
              </a:lnSpc>
              <a:buFont typeface="Arial MT"/>
              <a:buChar char="•"/>
              <a:tabLst>
                <a:tab pos="469265" algn="l"/>
                <a:tab pos="470534" algn="l"/>
              </a:tabLst>
            </a:pPr>
            <a:r>
              <a:rPr sz="1800" spc="-20" dirty="0">
                <a:solidFill>
                  <a:srgbClr val="0D0D0D"/>
                </a:solidFill>
                <a:latin typeface="Trebuchet MS"/>
                <a:cs typeface="Trebuchet MS"/>
              </a:rPr>
              <a:t>Run</a:t>
            </a:r>
            <a:r>
              <a:rPr sz="1800" spc="-5" dirty="0">
                <a:solidFill>
                  <a:srgbClr val="0D0D0D"/>
                </a:solidFill>
                <a:latin typeface="Trebuchet MS"/>
                <a:cs typeface="Trebuchet MS"/>
              </a:rPr>
              <a:t> up</a:t>
            </a:r>
            <a:r>
              <a:rPr sz="1800" spc="-25" dirty="0">
                <a:solidFill>
                  <a:srgbClr val="0D0D0D"/>
                </a:solidFill>
                <a:latin typeface="Trebuchet MS"/>
                <a:cs typeface="Trebuchet MS"/>
              </a:rPr>
              <a:t> </a:t>
            </a:r>
            <a:r>
              <a:rPr sz="1800" spc="-5" dirty="0">
                <a:solidFill>
                  <a:srgbClr val="0D0D0D"/>
                </a:solidFill>
                <a:latin typeface="Trebuchet MS"/>
                <a:cs typeface="Trebuchet MS"/>
              </a:rPr>
              <a:t>in</a:t>
            </a:r>
            <a:r>
              <a:rPr sz="1800" spc="-15" dirty="0">
                <a:solidFill>
                  <a:srgbClr val="0D0D0D"/>
                </a:solidFill>
                <a:latin typeface="Trebuchet MS"/>
                <a:cs typeface="Trebuchet MS"/>
              </a:rPr>
              <a:t> </a:t>
            </a:r>
            <a:r>
              <a:rPr sz="1800" spc="-5" dirty="0">
                <a:solidFill>
                  <a:srgbClr val="0D0D0D"/>
                </a:solidFill>
                <a:latin typeface="Trebuchet MS"/>
                <a:cs typeface="Trebuchet MS"/>
              </a:rPr>
              <a:t>stocks</a:t>
            </a:r>
            <a:r>
              <a:rPr sz="1800" spc="-20" dirty="0">
                <a:solidFill>
                  <a:srgbClr val="0D0D0D"/>
                </a:solidFill>
                <a:latin typeface="Trebuchet MS"/>
                <a:cs typeface="Trebuchet MS"/>
              </a:rPr>
              <a:t> </a:t>
            </a:r>
            <a:r>
              <a:rPr sz="1800" dirty="0">
                <a:solidFill>
                  <a:srgbClr val="0D0D0D"/>
                </a:solidFill>
                <a:latin typeface="Trebuchet MS"/>
                <a:cs typeface="Trebuchet MS"/>
              </a:rPr>
              <a:t>&amp;</a:t>
            </a:r>
            <a:r>
              <a:rPr sz="1800" spc="-15" dirty="0">
                <a:solidFill>
                  <a:srgbClr val="0D0D0D"/>
                </a:solidFill>
                <a:latin typeface="Trebuchet MS"/>
                <a:cs typeface="Trebuchet MS"/>
              </a:rPr>
              <a:t> </a:t>
            </a:r>
            <a:r>
              <a:rPr sz="1800" spc="-5" dirty="0">
                <a:solidFill>
                  <a:srgbClr val="0D0D0D"/>
                </a:solidFill>
                <a:latin typeface="Trebuchet MS"/>
                <a:cs typeface="Trebuchet MS"/>
              </a:rPr>
              <a:t>valuations getting</a:t>
            </a:r>
            <a:r>
              <a:rPr sz="1800" spc="-10" dirty="0">
                <a:solidFill>
                  <a:srgbClr val="0D0D0D"/>
                </a:solidFill>
                <a:latin typeface="Trebuchet MS"/>
                <a:cs typeface="Trebuchet MS"/>
              </a:rPr>
              <a:t> </a:t>
            </a:r>
            <a:r>
              <a:rPr sz="1800" dirty="0">
                <a:solidFill>
                  <a:srgbClr val="0D0D0D"/>
                </a:solidFill>
                <a:latin typeface="Trebuchet MS"/>
                <a:cs typeface="Trebuchet MS"/>
              </a:rPr>
              <a:t>rich</a:t>
            </a:r>
            <a:endParaRPr sz="1800">
              <a:latin typeface="Trebuchet MS"/>
              <a:cs typeface="Trebuchet MS"/>
            </a:endParaRPr>
          </a:p>
          <a:p>
            <a:pPr>
              <a:lnSpc>
                <a:spcPct val="100000"/>
              </a:lnSpc>
              <a:spcBef>
                <a:spcPts val="10"/>
              </a:spcBef>
              <a:buClr>
                <a:srgbClr val="0D0D0D"/>
              </a:buClr>
              <a:buFont typeface="Arial MT"/>
              <a:buChar char="•"/>
            </a:pPr>
            <a:endParaRPr sz="1850">
              <a:latin typeface="Trebuchet MS"/>
              <a:cs typeface="Trebuchet MS"/>
            </a:endParaRPr>
          </a:p>
          <a:p>
            <a:pPr marL="469900" indent="-343535">
              <a:lnSpc>
                <a:spcPct val="100000"/>
              </a:lnSpc>
              <a:buFont typeface="Arial MT"/>
              <a:buChar char="•"/>
              <a:tabLst>
                <a:tab pos="469265" algn="l"/>
                <a:tab pos="470534" algn="l"/>
              </a:tabLst>
            </a:pPr>
            <a:r>
              <a:rPr sz="1800" dirty="0">
                <a:solidFill>
                  <a:srgbClr val="0D0D0D"/>
                </a:solidFill>
                <a:latin typeface="Trebuchet MS"/>
                <a:cs typeface="Trebuchet MS"/>
              </a:rPr>
              <a:t>Significant</a:t>
            </a:r>
            <a:r>
              <a:rPr sz="1800" spc="-25" dirty="0">
                <a:solidFill>
                  <a:srgbClr val="0D0D0D"/>
                </a:solidFill>
                <a:latin typeface="Trebuchet MS"/>
                <a:cs typeface="Trebuchet MS"/>
              </a:rPr>
              <a:t> </a:t>
            </a:r>
            <a:r>
              <a:rPr sz="1800" spc="-5" dirty="0">
                <a:solidFill>
                  <a:srgbClr val="0D0D0D"/>
                </a:solidFill>
                <a:latin typeface="Trebuchet MS"/>
                <a:cs typeface="Trebuchet MS"/>
              </a:rPr>
              <a:t>change</a:t>
            </a:r>
            <a:r>
              <a:rPr sz="1800" spc="-10" dirty="0">
                <a:solidFill>
                  <a:srgbClr val="0D0D0D"/>
                </a:solidFill>
                <a:latin typeface="Trebuchet MS"/>
                <a:cs typeface="Trebuchet MS"/>
              </a:rPr>
              <a:t> </a:t>
            </a:r>
            <a:r>
              <a:rPr sz="1800" spc="-5" dirty="0">
                <a:solidFill>
                  <a:srgbClr val="0D0D0D"/>
                </a:solidFill>
                <a:latin typeface="Trebuchet MS"/>
                <a:cs typeface="Trebuchet MS"/>
              </a:rPr>
              <a:t>in</a:t>
            </a:r>
            <a:r>
              <a:rPr sz="1800" spc="-15" dirty="0">
                <a:solidFill>
                  <a:srgbClr val="0D0D0D"/>
                </a:solidFill>
                <a:latin typeface="Trebuchet MS"/>
                <a:cs typeface="Trebuchet MS"/>
              </a:rPr>
              <a:t> </a:t>
            </a:r>
            <a:r>
              <a:rPr sz="1800" spc="-5" dirty="0">
                <a:solidFill>
                  <a:srgbClr val="0D0D0D"/>
                </a:solidFill>
                <a:latin typeface="Trebuchet MS"/>
                <a:cs typeface="Trebuchet MS"/>
              </a:rPr>
              <a:t>investment</a:t>
            </a:r>
            <a:r>
              <a:rPr sz="1800" spc="-15" dirty="0">
                <a:solidFill>
                  <a:srgbClr val="0D0D0D"/>
                </a:solidFill>
                <a:latin typeface="Trebuchet MS"/>
                <a:cs typeface="Trebuchet MS"/>
              </a:rPr>
              <a:t> </a:t>
            </a:r>
            <a:r>
              <a:rPr sz="1800" spc="-5" dirty="0">
                <a:solidFill>
                  <a:srgbClr val="0D0D0D"/>
                </a:solidFill>
                <a:latin typeface="Trebuchet MS"/>
                <a:cs typeface="Trebuchet MS"/>
              </a:rPr>
              <a:t>rationale</a:t>
            </a:r>
            <a:endParaRPr sz="1800">
              <a:latin typeface="Trebuchet MS"/>
              <a:cs typeface="Trebuchet MS"/>
            </a:endParaRPr>
          </a:p>
        </p:txBody>
      </p:sp>
      <p:pic>
        <p:nvPicPr>
          <p:cNvPr id="5" name="object 5"/>
          <p:cNvPicPr/>
          <p:nvPr/>
        </p:nvPicPr>
        <p:blipFill>
          <a:blip r:embed="rId2" cstate="print"/>
          <a:stretch>
            <a:fillRect/>
          </a:stretch>
        </p:blipFill>
        <p:spPr>
          <a:xfrm>
            <a:off x="572579" y="1954529"/>
            <a:ext cx="178308" cy="182879"/>
          </a:xfrm>
          <a:prstGeom prst="rect">
            <a:avLst/>
          </a:prstGeom>
        </p:spPr>
      </p:pic>
      <p:pic>
        <p:nvPicPr>
          <p:cNvPr id="6" name="object 6"/>
          <p:cNvPicPr/>
          <p:nvPr/>
        </p:nvPicPr>
        <p:blipFill>
          <a:blip r:embed="rId2" cstate="print"/>
          <a:stretch>
            <a:fillRect/>
          </a:stretch>
        </p:blipFill>
        <p:spPr>
          <a:xfrm>
            <a:off x="572579" y="2594610"/>
            <a:ext cx="178308" cy="182879"/>
          </a:xfrm>
          <a:prstGeom prst="rect">
            <a:avLst/>
          </a:prstGeom>
        </p:spPr>
      </p:pic>
      <p:pic>
        <p:nvPicPr>
          <p:cNvPr id="7" name="object 7"/>
          <p:cNvPicPr/>
          <p:nvPr/>
        </p:nvPicPr>
        <p:blipFill>
          <a:blip r:embed="rId2" cstate="print"/>
          <a:stretch>
            <a:fillRect/>
          </a:stretch>
        </p:blipFill>
        <p:spPr>
          <a:xfrm>
            <a:off x="572579" y="3234689"/>
            <a:ext cx="178308" cy="182879"/>
          </a:xfrm>
          <a:prstGeom prst="rect">
            <a:avLst/>
          </a:prstGeom>
        </p:spPr>
      </p:pic>
      <p:pic>
        <p:nvPicPr>
          <p:cNvPr id="8" name="object 8"/>
          <p:cNvPicPr/>
          <p:nvPr/>
        </p:nvPicPr>
        <p:blipFill>
          <a:blip r:embed="rId2" cstate="print"/>
          <a:stretch>
            <a:fillRect/>
          </a:stretch>
        </p:blipFill>
        <p:spPr>
          <a:xfrm>
            <a:off x="572579" y="3874770"/>
            <a:ext cx="178308" cy="182879"/>
          </a:xfrm>
          <a:prstGeom prst="rect">
            <a:avLst/>
          </a:prstGeom>
        </p:spPr>
      </p:pic>
      <p:sp>
        <p:nvSpPr>
          <p:cNvPr id="9" name="object 9"/>
          <p:cNvSpPr txBox="1">
            <a:spLocks noGrp="1"/>
          </p:cNvSpPr>
          <p:nvPr>
            <p:ph type="ftr" sz="quarter" idx="5"/>
          </p:nvPr>
        </p:nvSpPr>
        <p:spPr>
          <a:prstGeom prst="rect">
            <a:avLst/>
          </a:prstGeom>
        </p:spPr>
        <p:txBody>
          <a:bodyPr vert="horz" wrap="square" lIns="0" tIns="4445" rIns="0" bIns="0" rtlCol="0">
            <a:spAutoFit/>
          </a:bodyPr>
          <a:lstStyle/>
          <a:p>
            <a:pPr marL="12700">
              <a:lnSpc>
                <a:spcPct val="100000"/>
              </a:lnSpc>
              <a:spcBef>
                <a:spcPts val="35"/>
              </a:spcBef>
            </a:pPr>
            <a:r>
              <a:rPr spc="-5" dirty="0"/>
              <a:t>Private</a:t>
            </a:r>
            <a:r>
              <a:rPr dirty="0"/>
              <a:t> </a:t>
            </a:r>
            <a:r>
              <a:rPr spc="-5" dirty="0"/>
              <a:t>&amp;</a:t>
            </a:r>
            <a:r>
              <a:rPr spc="-20" dirty="0"/>
              <a:t> </a:t>
            </a:r>
            <a:r>
              <a:rPr spc="-5" dirty="0"/>
              <a:t>Confidential,</a:t>
            </a:r>
            <a:r>
              <a:rPr spc="35" dirty="0"/>
              <a:t> </a:t>
            </a:r>
            <a:r>
              <a:rPr spc="-5" dirty="0"/>
              <a:t>Not</a:t>
            </a:r>
            <a:r>
              <a:rPr spc="-15" dirty="0"/>
              <a:t> </a:t>
            </a:r>
            <a:r>
              <a:rPr spc="-5" dirty="0"/>
              <a:t>For</a:t>
            </a:r>
            <a:r>
              <a:rPr spc="-20" dirty="0"/>
              <a:t> </a:t>
            </a:r>
            <a:r>
              <a:rPr spc="-5" dirty="0"/>
              <a:t>Circulation</a:t>
            </a:r>
          </a:p>
        </p:txBody>
      </p:sp>
      <p:sp>
        <p:nvSpPr>
          <p:cNvPr id="10" name="object 10"/>
          <p:cNvSpPr txBox="1">
            <a:spLocks noGrp="1"/>
          </p:cNvSpPr>
          <p:nvPr>
            <p:ph type="sldNum" sz="quarter" idx="7"/>
          </p:nvPr>
        </p:nvSpPr>
        <p:spPr>
          <a:prstGeom prst="rect">
            <a:avLst/>
          </a:prstGeom>
        </p:spPr>
        <p:txBody>
          <a:bodyPr vert="horz" wrap="square" lIns="0" tIns="50800" rIns="0" bIns="0" rtlCol="0">
            <a:spAutoFit/>
          </a:bodyPr>
          <a:lstStyle/>
          <a:p>
            <a:pPr marL="38100">
              <a:lnSpc>
                <a:spcPct val="100000"/>
              </a:lnSpc>
              <a:spcBef>
                <a:spcPts val="400"/>
              </a:spcBef>
            </a:pPr>
            <a:fld id="{81D60167-4931-47E6-BA6A-407CBD079E47}" type="slidenum">
              <a:rPr spc="-5" dirty="0"/>
              <a:t>8</a:t>
            </a:fld>
            <a:endParaRPr spc="-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41C201F-A944-E962-9827-E5761C0FE039}"/>
              </a:ext>
            </a:extLst>
          </p:cNvPr>
          <p:cNvSpPr txBox="1"/>
          <p:nvPr/>
        </p:nvSpPr>
        <p:spPr>
          <a:xfrm>
            <a:off x="533400" y="661005"/>
            <a:ext cx="3961891" cy="4139595"/>
          </a:xfrm>
          <a:prstGeom prst="rect">
            <a:avLst/>
          </a:prstGeom>
        </p:spPr>
        <p:txBody>
          <a:bodyPr vert="horz" wrap="square" lIns="0" tIns="104140" rIns="0" bIns="0" rtlCol="0">
            <a:spAutoFit/>
          </a:bodyPr>
          <a:lstStyle/>
          <a:p>
            <a:pPr algn="ctr">
              <a:lnSpc>
                <a:spcPct val="100000"/>
              </a:lnSpc>
              <a:spcBef>
                <a:spcPts val="820"/>
              </a:spcBef>
            </a:pPr>
            <a:r>
              <a:rPr sz="2000" b="1" spc="-5" dirty="0">
                <a:solidFill>
                  <a:srgbClr val="07A048"/>
                </a:solidFill>
                <a:latin typeface="Trebuchet MS"/>
              </a:rPr>
              <a:t>Small &amp; Mid Cap Fund</a:t>
            </a:r>
          </a:p>
          <a:p>
            <a:pPr algn="ctr">
              <a:lnSpc>
                <a:spcPct val="100000"/>
              </a:lnSpc>
              <a:spcBef>
                <a:spcPts val="600"/>
              </a:spcBef>
            </a:pPr>
            <a:r>
              <a:rPr sz="1750" b="1" spc="-5" dirty="0">
                <a:solidFill>
                  <a:srgbClr val="07A048"/>
                </a:solidFill>
                <a:latin typeface="Trebuchet MS"/>
                <a:cs typeface="Trebuchet MS"/>
              </a:rPr>
              <a:t>Green</a:t>
            </a:r>
            <a:r>
              <a:rPr sz="1750" b="1" spc="-25" dirty="0">
                <a:solidFill>
                  <a:srgbClr val="07A048"/>
                </a:solidFill>
                <a:latin typeface="Trebuchet MS"/>
                <a:cs typeface="Trebuchet MS"/>
              </a:rPr>
              <a:t> </a:t>
            </a:r>
            <a:r>
              <a:rPr sz="1750" b="1" spc="-5" dirty="0">
                <a:solidFill>
                  <a:srgbClr val="07A048"/>
                </a:solidFill>
                <a:latin typeface="Trebuchet MS"/>
                <a:cs typeface="Trebuchet MS"/>
              </a:rPr>
              <a:t>Lantern Capital</a:t>
            </a:r>
            <a:r>
              <a:rPr sz="1750" b="1" spc="5" dirty="0">
                <a:solidFill>
                  <a:srgbClr val="07A048"/>
                </a:solidFill>
                <a:latin typeface="Trebuchet MS"/>
                <a:cs typeface="Trebuchet MS"/>
              </a:rPr>
              <a:t> </a:t>
            </a:r>
            <a:r>
              <a:rPr sz="1750" b="1" spc="-5" dirty="0">
                <a:solidFill>
                  <a:srgbClr val="07A048"/>
                </a:solidFill>
                <a:latin typeface="Trebuchet MS"/>
                <a:cs typeface="Trebuchet MS"/>
              </a:rPr>
              <a:t>Growth </a:t>
            </a:r>
            <a:r>
              <a:rPr sz="1750" b="1" spc="-25" dirty="0">
                <a:solidFill>
                  <a:srgbClr val="07A048"/>
                </a:solidFill>
                <a:latin typeface="Trebuchet MS"/>
                <a:cs typeface="Trebuchet MS"/>
              </a:rPr>
              <a:t>Fund</a:t>
            </a:r>
            <a:endParaRPr sz="1750" dirty="0">
              <a:latin typeface="Trebuchet MS"/>
              <a:cs typeface="Trebuchet MS"/>
            </a:endParaRPr>
          </a:p>
          <a:p>
            <a:pPr marL="12700" marR="8255" algn="just">
              <a:lnSpc>
                <a:spcPts val="1600"/>
              </a:lnSpc>
              <a:spcBef>
                <a:spcPts val="819"/>
              </a:spcBef>
            </a:pPr>
            <a:r>
              <a:rPr sz="1200" spc="-5" dirty="0">
                <a:solidFill>
                  <a:srgbClr val="0D0D0D"/>
                </a:solidFill>
                <a:latin typeface="Trebuchet MS"/>
                <a:cs typeface="Trebuchet MS"/>
              </a:rPr>
              <a:t>The fund </a:t>
            </a:r>
            <a:r>
              <a:rPr sz="1200" dirty="0">
                <a:solidFill>
                  <a:srgbClr val="0D0D0D"/>
                </a:solidFill>
                <a:latin typeface="Trebuchet MS"/>
                <a:cs typeface="Trebuchet MS"/>
              </a:rPr>
              <a:t>strategy </a:t>
            </a:r>
            <a:r>
              <a:rPr sz="1200" spc="-5" dirty="0">
                <a:solidFill>
                  <a:srgbClr val="0D0D0D"/>
                </a:solidFill>
                <a:latin typeface="Trebuchet MS"/>
                <a:cs typeface="Trebuchet MS"/>
              </a:rPr>
              <a:t>endeavors </a:t>
            </a:r>
            <a:r>
              <a:rPr sz="1200" spc="5" dirty="0">
                <a:solidFill>
                  <a:srgbClr val="0D0D0D"/>
                </a:solidFill>
                <a:latin typeface="Trebuchet MS"/>
                <a:cs typeface="Trebuchet MS"/>
              </a:rPr>
              <a:t>to </a:t>
            </a:r>
            <a:r>
              <a:rPr sz="1200" spc="-5" dirty="0">
                <a:solidFill>
                  <a:srgbClr val="0D0D0D"/>
                </a:solidFill>
                <a:latin typeface="Trebuchet MS"/>
                <a:cs typeface="Trebuchet MS"/>
              </a:rPr>
              <a:t>generate</a:t>
            </a:r>
            <a:r>
              <a:rPr sz="1200" dirty="0">
                <a:solidFill>
                  <a:srgbClr val="0D0D0D"/>
                </a:solidFill>
                <a:latin typeface="Trebuchet MS"/>
                <a:cs typeface="Trebuchet MS"/>
              </a:rPr>
              <a:t> </a:t>
            </a:r>
            <a:r>
              <a:rPr sz="1200" spc="-5" dirty="0">
                <a:solidFill>
                  <a:srgbClr val="0D0D0D"/>
                </a:solidFill>
                <a:latin typeface="Trebuchet MS"/>
                <a:cs typeface="Trebuchet MS"/>
              </a:rPr>
              <a:t>superior </a:t>
            </a:r>
            <a:r>
              <a:rPr sz="1200" dirty="0">
                <a:solidFill>
                  <a:srgbClr val="0D0D0D"/>
                </a:solidFill>
                <a:latin typeface="Trebuchet MS"/>
                <a:cs typeface="Trebuchet MS"/>
              </a:rPr>
              <a:t>risk </a:t>
            </a:r>
            <a:r>
              <a:rPr sz="1200" spc="-5" dirty="0">
                <a:solidFill>
                  <a:srgbClr val="0D0D0D"/>
                </a:solidFill>
                <a:latin typeface="Trebuchet MS"/>
                <a:cs typeface="Trebuchet MS"/>
              </a:rPr>
              <a:t>adjusted returns, </a:t>
            </a:r>
            <a:r>
              <a:rPr sz="1200" dirty="0">
                <a:solidFill>
                  <a:srgbClr val="0D0D0D"/>
                </a:solidFill>
                <a:latin typeface="Trebuchet MS"/>
                <a:cs typeface="Trebuchet MS"/>
              </a:rPr>
              <a:t>in </a:t>
            </a:r>
            <a:r>
              <a:rPr sz="1200" spc="-5" dirty="0">
                <a:solidFill>
                  <a:srgbClr val="0D0D0D"/>
                </a:solidFill>
                <a:latin typeface="Trebuchet MS"/>
                <a:cs typeface="Trebuchet MS"/>
              </a:rPr>
              <a:t>varying</a:t>
            </a:r>
            <a:r>
              <a:rPr sz="1200" dirty="0">
                <a:solidFill>
                  <a:srgbClr val="0D0D0D"/>
                </a:solidFill>
                <a:latin typeface="Trebuchet MS"/>
                <a:cs typeface="Trebuchet MS"/>
              </a:rPr>
              <a:t> </a:t>
            </a:r>
            <a:r>
              <a:rPr sz="1200" spc="-10" dirty="0">
                <a:solidFill>
                  <a:srgbClr val="0D0D0D"/>
                </a:solidFill>
                <a:latin typeface="Trebuchet MS"/>
                <a:cs typeface="Trebuchet MS"/>
              </a:rPr>
              <a:t>market </a:t>
            </a:r>
            <a:r>
              <a:rPr sz="1200" spc="-5" dirty="0">
                <a:solidFill>
                  <a:srgbClr val="0D0D0D"/>
                </a:solidFill>
                <a:latin typeface="Trebuchet MS"/>
                <a:cs typeface="Trebuchet MS"/>
              </a:rPr>
              <a:t>conditions, by investing in Mid &amp;</a:t>
            </a:r>
            <a:r>
              <a:rPr sz="1200" dirty="0">
                <a:solidFill>
                  <a:srgbClr val="0D0D0D"/>
                </a:solidFill>
                <a:latin typeface="Trebuchet MS"/>
                <a:cs typeface="Trebuchet MS"/>
              </a:rPr>
              <a:t> </a:t>
            </a:r>
            <a:r>
              <a:rPr sz="1200" spc="-5" dirty="0">
                <a:solidFill>
                  <a:srgbClr val="0D0D0D"/>
                </a:solidFill>
                <a:latin typeface="Trebuchet MS"/>
                <a:cs typeface="Trebuchet MS"/>
              </a:rPr>
              <a:t>Small</a:t>
            </a:r>
            <a:r>
              <a:rPr sz="1200" spc="20" dirty="0">
                <a:solidFill>
                  <a:srgbClr val="0D0D0D"/>
                </a:solidFill>
                <a:latin typeface="Trebuchet MS"/>
                <a:cs typeface="Trebuchet MS"/>
              </a:rPr>
              <a:t> </a:t>
            </a:r>
            <a:r>
              <a:rPr sz="1200" spc="-5" dirty="0">
                <a:solidFill>
                  <a:srgbClr val="0D0D0D"/>
                </a:solidFill>
                <a:latin typeface="Trebuchet MS"/>
                <a:cs typeface="Trebuchet MS"/>
              </a:rPr>
              <a:t>Cap </a:t>
            </a:r>
            <a:r>
              <a:rPr sz="1200" spc="-10" dirty="0">
                <a:solidFill>
                  <a:srgbClr val="0D0D0D"/>
                </a:solidFill>
                <a:latin typeface="Trebuchet MS"/>
                <a:cs typeface="Trebuchet MS"/>
              </a:rPr>
              <a:t>companies</a:t>
            </a:r>
            <a:r>
              <a:rPr sz="1200" spc="25" dirty="0">
                <a:solidFill>
                  <a:srgbClr val="0D0D0D"/>
                </a:solidFill>
                <a:latin typeface="Trebuchet MS"/>
                <a:cs typeface="Trebuchet MS"/>
              </a:rPr>
              <a:t> </a:t>
            </a:r>
            <a:r>
              <a:rPr sz="1200" spc="-5" dirty="0">
                <a:solidFill>
                  <a:srgbClr val="0D0D0D"/>
                </a:solidFill>
                <a:latin typeface="Trebuchet MS"/>
                <a:cs typeface="Trebuchet MS"/>
              </a:rPr>
              <a:t>.</a:t>
            </a:r>
            <a:endParaRPr sz="1200" dirty="0">
              <a:latin typeface="Trebuchet MS"/>
              <a:cs typeface="Trebuchet MS"/>
            </a:endParaRPr>
          </a:p>
          <a:p>
            <a:pPr marL="12700" marR="5080" algn="just">
              <a:lnSpc>
                <a:spcPts val="1600"/>
              </a:lnSpc>
              <a:spcBef>
                <a:spcPts val="800"/>
              </a:spcBef>
            </a:pPr>
            <a:r>
              <a:rPr sz="1200" spc="-5" dirty="0">
                <a:solidFill>
                  <a:srgbClr val="0D0D0D"/>
                </a:solidFill>
                <a:latin typeface="Trebuchet MS"/>
                <a:cs typeface="Trebuchet MS"/>
              </a:rPr>
              <a:t>Ideal</a:t>
            </a:r>
            <a:r>
              <a:rPr sz="1200" dirty="0">
                <a:solidFill>
                  <a:srgbClr val="0D0D0D"/>
                </a:solidFill>
                <a:latin typeface="Trebuchet MS"/>
                <a:cs typeface="Trebuchet MS"/>
              </a:rPr>
              <a:t> </a:t>
            </a:r>
            <a:r>
              <a:rPr sz="1200" spc="-5" dirty="0">
                <a:solidFill>
                  <a:srgbClr val="0D0D0D"/>
                </a:solidFill>
                <a:latin typeface="Trebuchet MS"/>
                <a:cs typeface="Trebuchet MS"/>
              </a:rPr>
              <a:t>long-term</a:t>
            </a:r>
            <a:r>
              <a:rPr sz="1200" dirty="0">
                <a:solidFill>
                  <a:srgbClr val="0D0D0D"/>
                </a:solidFill>
                <a:latin typeface="Trebuchet MS"/>
                <a:cs typeface="Trebuchet MS"/>
              </a:rPr>
              <a:t> </a:t>
            </a:r>
            <a:r>
              <a:rPr sz="1200" spc="-5" dirty="0">
                <a:solidFill>
                  <a:srgbClr val="0D0D0D"/>
                </a:solidFill>
                <a:latin typeface="Trebuchet MS"/>
                <a:cs typeface="Trebuchet MS"/>
              </a:rPr>
              <a:t>investment</a:t>
            </a:r>
            <a:r>
              <a:rPr sz="1200" dirty="0">
                <a:solidFill>
                  <a:srgbClr val="0D0D0D"/>
                </a:solidFill>
                <a:latin typeface="Trebuchet MS"/>
                <a:cs typeface="Trebuchet MS"/>
              </a:rPr>
              <a:t> (</a:t>
            </a:r>
            <a:r>
              <a:rPr lang="en-US" sz="1200" dirty="0">
                <a:solidFill>
                  <a:srgbClr val="0D0D0D"/>
                </a:solidFill>
                <a:latin typeface="Trebuchet MS"/>
                <a:cs typeface="Trebuchet MS"/>
              </a:rPr>
              <a:t>4-6</a:t>
            </a:r>
            <a:r>
              <a:rPr sz="1200" spc="5" dirty="0">
                <a:solidFill>
                  <a:srgbClr val="0D0D0D"/>
                </a:solidFill>
                <a:latin typeface="Trebuchet MS"/>
                <a:cs typeface="Trebuchet MS"/>
              </a:rPr>
              <a:t> </a:t>
            </a:r>
            <a:r>
              <a:rPr sz="1200" spc="-5" dirty="0">
                <a:solidFill>
                  <a:srgbClr val="0D0D0D"/>
                </a:solidFill>
                <a:latin typeface="Trebuchet MS"/>
                <a:cs typeface="Trebuchet MS"/>
              </a:rPr>
              <a:t>year </a:t>
            </a:r>
            <a:r>
              <a:rPr sz="1200" spc="-470" dirty="0">
                <a:solidFill>
                  <a:srgbClr val="0D0D0D"/>
                </a:solidFill>
                <a:latin typeface="Trebuchet MS"/>
                <a:cs typeface="Trebuchet MS"/>
              </a:rPr>
              <a:t> </a:t>
            </a:r>
            <a:r>
              <a:rPr sz="1200" spc="-5" dirty="0">
                <a:solidFill>
                  <a:srgbClr val="0D0D0D"/>
                </a:solidFill>
                <a:latin typeface="Trebuchet MS"/>
                <a:cs typeface="Trebuchet MS"/>
              </a:rPr>
              <a:t>Horizon)</a:t>
            </a:r>
            <a:r>
              <a:rPr sz="1200" dirty="0">
                <a:solidFill>
                  <a:srgbClr val="0D0D0D"/>
                </a:solidFill>
                <a:latin typeface="Trebuchet MS"/>
                <a:cs typeface="Trebuchet MS"/>
              </a:rPr>
              <a:t> </a:t>
            </a:r>
            <a:r>
              <a:rPr sz="1200" spc="-5" dirty="0">
                <a:solidFill>
                  <a:srgbClr val="0D0D0D"/>
                </a:solidFill>
                <a:latin typeface="Trebuchet MS"/>
                <a:cs typeface="Trebuchet MS"/>
              </a:rPr>
              <a:t>option</a:t>
            </a:r>
            <a:r>
              <a:rPr sz="1200" dirty="0">
                <a:solidFill>
                  <a:srgbClr val="0D0D0D"/>
                </a:solidFill>
                <a:latin typeface="Trebuchet MS"/>
                <a:cs typeface="Trebuchet MS"/>
              </a:rPr>
              <a:t> </a:t>
            </a:r>
            <a:r>
              <a:rPr sz="1200" spc="-5" dirty="0">
                <a:solidFill>
                  <a:srgbClr val="0D0D0D"/>
                </a:solidFill>
                <a:latin typeface="Trebuchet MS"/>
                <a:cs typeface="Trebuchet MS"/>
              </a:rPr>
              <a:t>for</a:t>
            </a:r>
            <a:r>
              <a:rPr sz="1200" dirty="0">
                <a:solidFill>
                  <a:srgbClr val="0D0D0D"/>
                </a:solidFill>
                <a:latin typeface="Trebuchet MS"/>
                <a:cs typeface="Trebuchet MS"/>
              </a:rPr>
              <a:t> investors</a:t>
            </a:r>
            <a:r>
              <a:rPr sz="1200" spc="5" dirty="0">
                <a:solidFill>
                  <a:srgbClr val="0D0D0D"/>
                </a:solidFill>
                <a:latin typeface="Trebuchet MS"/>
                <a:cs typeface="Trebuchet MS"/>
              </a:rPr>
              <a:t> </a:t>
            </a:r>
            <a:r>
              <a:rPr sz="1200" spc="-5" dirty="0">
                <a:solidFill>
                  <a:srgbClr val="0D0D0D"/>
                </a:solidFill>
                <a:latin typeface="Trebuchet MS"/>
                <a:cs typeface="Trebuchet MS"/>
              </a:rPr>
              <a:t>where</a:t>
            </a:r>
            <a:r>
              <a:rPr sz="1200" dirty="0">
                <a:solidFill>
                  <a:srgbClr val="0D0D0D"/>
                </a:solidFill>
                <a:latin typeface="Trebuchet MS"/>
                <a:cs typeface="Trebuchet MS"/>
              </a:rPr>
              <a:t> </a:t>
            </a:r>
            <a:r>
              <a:rPr sz="1200" spc="-5" dirty="0">
                <a:solidFill>
                  <a:srgbClr val="0D0D0D"/>
                </a:solidFill>
                <a:latin typeface="Trebuchet MS"/>
                <a:cs typeface="Trebuchet MS"/>
              </a:rPr>
              <a:t>we</a:t>
            </a:r>
            <a:r>
              <a:rPr sz="1200" spc="-470" dirty="0">
                <a:solidFill>
                  <a:srgbClr val="0D0D0D"/>
                </a:solidFill>
                <a:latin typeface="Trebuchet MS"/>
                <a:cs typeface="Trebuchet MS"/>
              </a:rPr>
              <a:t> </a:t>
            </a:r>
            <a:r>
              <a:rPr sz="1200" spc="-10" dirty="0">
                <a:solidFill>
                  <a:srgbClr val="0D0D0D"/>
                </a:solidFill>
                <a:latin typeface="Trebuchet MS"/>
                <a:cs typeface="Trebuchet MS"/>
              </a:rPr>
              <a:t>build </a:t>
            </a:r>
            <a:r>
              <a:rPr sz="1200" spc="-5" dirty="0">
                <a:solidFill>
                  <a:srgbClr val="0D0D0D"/>
                </a:solidFill>
                <a:latin typeface="Trebuchet MS"/>
                <a:cs typeface="Trebuchet MS"/>
              </a:rPr>
              <a:t>a </a:t>
            </a:r>
            <a:r>
              <a:rPr sz="1200" dirty="0">
                <a:solidFill>
                  <a:srgbClr val="0D0D0D"/>
                </a:solidFill>
                <a:latin typeface="Trebuchet MS"/>
                <a:cs typeface="Trebuchet MS"/>
              </a:rPr>
              <a:t>portfolio </a:t>
            </a:r>
            <a:r>
              <a:rPr sz="1200" spc="-5" dirty="0">
                <a:solidFill>
                  <a:srgbClr val="0D0D0D"/>
                </a:solidFill>
                <a:latin typeface="Trebuchet MS"/>
                <a:cs typeface="Trebuchet MS"/>
              </a:rPr>
              <a:t>of companies that are </a:t>
            </a:r>
            <a:r>
              <a:rPr sz="1200" dirty="0">
                <a:solidFill>
                  <a:srgbClr val="0D0D0D"/>
                </a:solidFill>
                <a:latin typeface="Trebuchet MS"/>
                <a:cs typeface="Trebuchet MS"/>
              </a:rPr>
              <a:t> </a:t>
            </a:r>
            <a:r>
              <a:rPr sz="1200" spc="-5" dirty="0">
                <a:solidFill>
                  <a:srgbClr val="0D0D0D"/>
                </a:solidFill>
                <a:latin typeface="Trebuchet MS"/>
                <a:cs typeface="Trebuchet MS"/>
              </a:rPr>
              <a:t>Industry</a:t>
            </a:r>
            <a:r>
              <a:rPr sz="1200" dirty="0">
                <a:solidFill>
                  <a:srgbClr val="0D0D0D"/>
                </a:solidFill>
                <a:latin typeface="Trebuchet MS"/>
                <a:cs typeface="Trebuchet MS"/>
              </a:rPr>
              <a:t> </a:t>
            </a:r>
            <a:r>
              <a:rPr sz="1200" spc="-5" dirty="0">
                <a:solidFill>
                  <a:srgbClr val="0D0D0D"/>
                </a:solidFill>
                <a:latin typeface="Trebuchet MS"/>
                <a:cs typeface="Trebuchet MS"/>
              </a:rPr>
              <a:t>leaders,</a:t>
            </a:r>
            <a:r>
              <a:rPr sz="1200" dirty="0">
                <a:solidFill>
                  <a:srgbClr val="0D0D0D"/>
                </a:solidFill>
                <a:latin typeface="Trebuchet MS"/>
                <a:cs typeface="Trebuchet MS"/>
              </a:rPr>
              <a:t> </a:t>
            </a:r>
            <a:r>
              <a:rPr sz="1200" spc="-5" dirty="0">
                <a:solidFill>
                  <a:srgbClr val="0D0D0D"/>
                </a:solidFill>
                <a:latin typeface="Trebuchet MS"/>
                <a:cs typeface="Trebuchet MS"/>
              </a:rPr>
              <a:t>have</a:t>
            </a:r>
            <a:r>
              <a:rPr sz="1200" dirty="0">
                <a:solidFill>
                  <a:srgbClr val="0D0D0D"/>
                </a:solidFill>
                <a:latin typeface="Trebuchet MS"/>
                <a:cs typeface="Trebuchet MS"/>
              </a:rPr>
              <a:t> </a:t>
            </a:r>
            <a:r>
              <a:rPr sz="1200" spc="-5" dirty="0">
                <a:solidFill>
                  <a:srgbClr val="0D0D0D"/>
                </a:solidFill>
                <a:latin typeface="Trebuchet MS"/>
                <a:cs typeface="Trebuchet MS"/>
              </a:rPr>
              <a:t>potential</a:t>
            </a:r>
            <a:r>
              <a:rPr sz="1200" dirty="0">
                <a:solidFill>
                  <a:srgbClr val="0D0D0D"/>
                </a:solidFill>
                <a:latin typeface="Trebuchet MS"/>
                <a:cs typeface="Trebuchet MS"/>
              </a:rPr>
              <a:t> </a:t>
            </a:r>
            <a:r>
              <a:rPr sz="1200" spc="10" dirty="0">
                <a:solidFill>
                  <a:srgbClr val="0D0D0D"/>
                </a:solidFill>
                <a:latin typeface="Trebuchet MS"/>
                <a:cs typeface="Trebuchet MS"/>
              </a:rPr>
              <a:t>to</a:t>
            </a:r>
            <a:r>
              <a:rPr sz="1200" spc="15" dirty="0">
                <a:solidFill>
                  <a:srgbClr val="0D0D0D"/>
                </a:solidFill>
                <a:latin typeface="Trebuchet MS"/>
                <a:cs typeface="Trebuchet MS"/>
              </a:rPr>
              <a:t> </a:t>
            </a:r>
            <a:r>
              <a:rPr sz="1200" spc="-5" dirty="0">
                <a:solidFill>
                  <a:srgbClr val="0D0D0D"/>
                </a:solidFill>
                <a:latin typeface="Trebuchet MS"/>
                <a:cs typeface="Trebuchet MS"/>
              </a:rPr>
              <a:t>generate healthy ROE, and are trading at </a:t>
            </a:r>
            <a:r>
              <a:rPr sz="1200" dirty="0">
                <a:solidFill>
                  <a:srgbClr val="0D0D0D"/>
                </a:solidFill>
                <a:latin typeface="Trebuchet MS"/>
                <a:cs typeface="Trebuchet MS"/>
              </a:rPr>
              <a:t> </a:t>
            </a:r>
            <a:r>
              <a:rPr sz="1200" spc="-5" dirty="0">
                <a:solidFill>
                  <a:srgbClr val="0D0D0D"/>
                </a:solidFill>
                <a:latin typeface="Trebuchet MS"/>
                <a:cs typeface="Trebuchet MS"/>
              </a:rPr>
              <a:t>high</a:t>
            </a:r>
            <a:r>
              <a:rPr sz="1200" spc="10" dirty="0">
                <a:solidFill>
                  <a:srgbClr val="0D0D0D"/>
                </a:solidFill>
                <a:latin typeface="Trebuchet MS"/>
                <a:cs typeface="Trebuchet MS"/>
              </a:rPr>
              <a:t> </a:t>
            </a:r>
            <a:r>
              <a:rPr sz="1200" spc="-5" dirty="0">
                <a:solidFill>
                  <a:srgbClr val="0D0D0D"/>
                </a:solidFill>
                <a:latin typeface="Trebuchet MS"/>
                <a:cs typeface="Trebuchet MS"/>
              </a:rPr>
              <a:t>margin</a:t>
            </a:r>
            <a:r>
              <a:rPr sz="1200" spc="15" dirty="0">
                <a:solidFill>
                  <a:srgbClr val="0D0D0D"/>
                </a:solidFill>
                <a:latin typeface="Trebuchet MS"/>
                <a:cs typeface="Trebuchet MS"/>
              </a:rPr>
              <a:t> </a:t>
            </a:r>
            <a:r>
              <a:rPr sz="1200" spc="-10" dirty="0">
                <a:solidFill>
                  <a:srgbClr val="0D0D0D"/>
                </a:solidFill>
                <a:latin typeface="Trebuchet MS"/>
                <a:cs typeface="Trebuchet MS"/>
              </a:rPr>
              <a:t>of</a:t>
            </a:r>
            <a:r>
              <a:rPr sz="1200" dirty="0">
                <a:solidFill>
                  <a:srgbClr val="0D0D0D"/>
                </a:solidFill>
                <a:latin typeface="Trebuchet MS"/>
                <a:cs typeface="Trebuchet MS"/>
              </a:rPr>
              <a:t> </a:t>
            </a:r>
            <a:r>
              <a:rPr sz="1200" spc="-30" dirty="0">
                <a:solidFill>
                  <a:srgbClr val="0D0D0D"/>
                </a:solidFill>
                <a:latin typeface="Trebuchet MS"/>
                <a:cs typeface="Trebuchet MS"/>
              </a:rPr>
              <a:t>safety.</a:t>
            </a:r>
            <a:endParaRPr sz="1200" dirty="0">
              <a:latin typeface="Trebuchet MS"/>
              <a:cs typeface="Trebuchet MS"/>
            </a:endParaRPr>
          </a:p>
          <a:p>
            <a:pPr>
              <a:lnSpc>
                <a:spcPct val="100000"/>
              </a:lnSpc>
              <a:spcBef>
                <a:spcPts val="20"/>
              </a:spcBef>
            </a:pPr>
            <a:endParaRPr lang="en-IN" sz="1200" dirty="0">
              <a:latin typeface="Trebuchet MS"/>
              <a:cs typeface="Trebuchet MS"/>
            </a:endParaRPr>
          </a:p>
          <a:p>
            <a:pPr marL="418465" indent="-171450">
              <a:lnSpc>
                <a:spcPct val="100000"/>
              </a:lnSpc>
              <a:buClr>
                <a:schemeClr val="accent6">
                  <a:lumMod val="75000"/>
                </a:schemeClr>
              </a:buClr>
              <a:buFont typeface="Wingdings" panose="05000000000000000000" pitchFamily="2" charset="2"/>
              <a:buChar char="Ø"/>
            </a:pPr>
            <a:endParaRPr lang="en-US" sz="1200" spc="-15" dirty="0">
              <a:solidFill>
                <a:srgbClr val="0D0D0D"/>
              </a:solidFill>
              <a:latin typeface="Trebuchet MS"/>
              <a:cs typeface="Trebuchet MS"/>
            </a:endParaRPr>
          </a:p>
          <a:p>
            <a:pPr marL="418465" indent="-171450">
              <a:lnSpc>
                <a:spcPct val="100000"/>
              </a:lnSpc>
              <a:buClr>
                <a:schemeClr val="accent6">
                  <a:lumMod val="75000"/>
                </a:schemeClr>
              </a:buClr>
              <a:buFont typeface="Wingdings" panose="05000000000000000000" pitchFamily="2" charset="2"/>
              <a:buChar char="Ø"/>
            </a:pPr>
            <a:r>
              <a:rPr lang="en-US" sz="1200" spc="-15" dirty="0">
                <a:solidFill>
                  <a:srgbClr val="0D0D0D"/>
                </a:solidFill>
                <a:latin typeface="Trebuchet MS"/>
                <a:cs typeface="Trebuchet MS"/>
              </a:rPr>
              <a:t> Portfolio</a:t>
            </a:r>
            <a:r>
              <a:rPr lang="en-US" sz="1200" spc="15" dirty="0">
                <a:solidFill>
                  <a:srgbClr val="0D0D0D"/>
                </a:solidFill>
                <a:latin typeface="Trebuchet MS"/>
                <a:cs typeface="Trebuchet MS"/>
              </a:rPr>
              <a:t> </a:t>
            </a:r>
            <a:r>
              <a:rPr lang="en-US" sz="1200" spc="-5" dirty="0">
                <a:solidFill>
                  <a:srgbClr val="0D0D0D"/>
                </a:solidFill>
                <a:latin typeface="Trebuchet MS"/>
                <a:cs typeface="Trebuchet MS"/>
              </a:rPr>
              <a:t>Structure</a:t>
            </a:r>
          </a:p>
          <a:p>
            <a:pPr marL="527685" indent="-172720">
              <a:lnSpc>
                <a:spcPct val="100000"/>
              </a:lnSpc>
              <a:spcBef>
                <a:spcPts val="240"/>
              </a:spcBef>
              <a:buFont typeface="Arial MT"/>
              <a:buChar char="•"/>
              <a:tabLst>
                <a:tab pos="528320" algn="l"/>
              </a:tabLst>
            </a:pPr>
            <a:r>
              <a:rPr lang="en-US" sz="1200" spc="-5" dirty="0">
                <a:solidFill>
                  <a:srgbClr val="0D0D0D"/>
                </a:solidFill>
                <a:latin typeface="Trebuchet MS"/>
                <a:cs typeface="Trebuchet MS"/>
              </a:rPr>
              <a:t>Large Cap          </a:t>
            </a:r>
            <a:r>
              <a:rPr lang="en-US" sz="1200" spc="-15" dirty="0">
                <a:solidFill>
                  <a:srgbClr val="0D0D0D"/>
                </a:solidFill>
                <a:latin typeface="Trebuchet MS"/>
                <a:cs typeface="Trebuchet MS"/>
              </a:rPr>
              <a:t> </a:t>
            </a:r>
            <a:r>
              <a:rPr lang="en-US" sz="1200" dirty="0">
                <a:solidFill>
                  <a:srgbClr val="0D0D0D"/>
                </a:solidFill>
                <a:latin typeface="Trebuchet MS"/>
                <a:cs typeface="Trebuchet MS"/>
              </a:rPr>
              <a:t>–</a:t>
            </a:r>
            <a:r>
              <a:rPr lang="en-US" sz="1200" spc="-15" dirty="0">
                <a:solidFill>
                  <a:srgbClr val="0D0D0D"/>
                </a:solidFill>
                <a:latin typeface="Trebuchet MS"/>
                <a:cs typeface="Trebuchet MS"/>
              </a:rPr>
              <a:t> </a:t>
            </a:r>
            <a:r>
              <a:rPr lang="en-US" sz="1200" dirty="0">
                <a:solidFill>
                  <a:srgbClr val="0D0D0D"/>
                </a:solidFill>
                <a:latin typeface="Trebuchet MS"/>
                <a:cs typeface="Trebuchet MS"/>
              </a:rPr>
              <a:t>0</a:t>
            </a:r>
            <a:r>
              <a:rPr lang="en-US" sz="1200" spc="-5" dirty="0">
                <a:solidFill>
                  <a:srgbClr val="0D0D0D"/>
                </a:solidFill>
                <a:latin typeface="Trebuchet MS"/>
                <a:cs typeface="Trebuchet MS"/>
              </a:rPr>
              <a:t> </a:t>
            </a:r>
            <a:r>
              <a:rPr lang="en-US" sz="1200" dirty="0">
                <a:solidFill>
                  <a:srgbClr val="0D0D0D"/>
                </a:solidFill>
                <a:latin typeface="Trebuchet MS"/>
                <a:cs typeface="Trebuchet MS"/>
              </a:rPr>
              <a:t>-</a:t>
            </a:r>
            <a:r>
              <a:rPr lang="en-US" sz="1200" spc="-10" dirty="0">
                <a:solidFill>
                  <a:srgbClr val="0D0D0D"/>
                </a:solidFill>
                <a:latin typeface="Trebuchet MS"/>
                <a:cs typeface="Trebuchet MS"/>
              </a:rPr>
              <a:t> </a:t>
            </a:r>
            <a:r>
              <a:rPr lang="en-US" sz="1200" spc="-5" dirty="0">
                <a:solidFill>
                  <a:srgbClr val="0D0D0D"/>
                </a:solidFill>
                <a:latin typeface="Trebuchet MS"/>
                <a:cs typeface="Trebuchet MS"/>
              </a:rPr>
              <a:t>30%</a:t>
            </a:r>
            <a:endParaRPr lang="en-US" sz="1200" dirty="0">
              <a:latin typeface="Trebuchet MS"/>
              <a:cs typeface="Trebuchet MS"/>
            </a:endParaRPr>
          </a:p>
          <a:p>
            <a:pPr marL="527685" indent="-172720">
              <a:lnSpc>
                <a:spcPct val="100000"/>
              </a:lnSpc>
              <a:spcBef>
                <a:spcPts val="240"/>
              </a:spcBef>
              <a:buFont typeface="Arial MT"/>
              <a:buChar char="•"/>
              <a:tabLst>
                <a:tab pos="528320" algn="l"/>
              </a:tabLst>
            </a:pPr>
            <a:r>
              <a:rPr lang="en-US" sz="1200" spc="-5" dirty="0">
                <a:solidFill>
                  <a:srgbClr val="0D0D0D"/>
                </a:solidFill>
                <a:latin typeface="Trebuchet MS"/>
                <a:cs typeface="Trebuchet MS"/>
              </a:rPr>
              <a:t>Mid</a:t>
            </a:r>
            <a:r>
              <a:rPr lang="en-US" sz="1200" spc="-15" dirty="0">
                <a:solidFill>
                  <a:srgbClr val="0D0D0D"/>
                </a:solidFill>
                <a:latin typeface="Trebuchet MS"/>
                <a:cs typeface="Trebuchet MS"/>
              </a:rPr>
              <a:t> </a:t>
            </a:r>
            <a:r>
              <a:rPr lang="en-US" sz="1200" dirty="0">
                <a:solidFill>
                  <a:srgbClr val="0D0D0D"/>
                </a:solidFill>
                <a:latin typeface="Trebuchet MS"/>
                <a:cs typeface="Trebuchet MS"/>
              </a:rPr>
              <a:t>&amp;</a:t>
            </a:r>
            <a:r>
              <a:rPr lang="en-US" sz="1200" spc="-20" dirty="0">
                <a:solidFill>
                  <a:srgbClr val="0D0D0D"/>
                </a:solidFill>
                <a:latin typeface="Trebuchet MS"/>
                <a:cs typeface="Trebuchet MS"/>
              </a:rPr>
              <a:t> </a:t>
            </a:r>
            <a:r>
              <a:rPr lang="en-US" sz="1200" spc="-5" dirty="0">
                <a:solidFill>
                  <a:srgbClr val="0D0D0D"/>
                </a:solidFill>
                <a:latin typeface="Trebuchet MS"/>
                <a:cs typeface="Trebuchet MS"/>
              </a:rPr>
              <a:t>small</a:t>
            </a:r>
            <a:r>
              <a:rPr lang="en-US" sz="1200" dirty="0">
                <a:solidFill>
                  <a:srgbClr val="0D0D0D"/>
                </a:solidFill>
                <a:latin typeface="Trebuchet MS"/>
                <a:cs typeface="Trebuchet MS"/>
              </a:rPr>
              <a:t> </a:t>
            </a:r>
            <a:r>
              <a:rPr lang="en-US" sz="1200" spc="-5" dirty="0">
                <a:solidFill>
                  <a:srgbClr val="0D0D0D"/>
                </a:solidFill>
                <a:latin typeface="Trebuchet MS"/>
                <a:cs typeface="Trebuchet MS"/>
              </a:rPr>
              <a:t>Cap</a:t>
            </a:r>
            <a:r>
              <a:rPr lang="en-US" sz="1200" spc="405" dirty="0">
                <a:solidFill>
                  <a:srgbClr val="0D0D0D"/>
                </a:solidFill>
                <a:latin typeface="Trebuchet MS"/>
                <a:cs typeface="Trebuchet MS"/>
              </a:rPr>
              <a:t> </a:t>
            </a:r>
            <a:r>
              <a:rPr lang="en-US" sz="1200" dirty="0">
                <a:solidFill>
                  <a:srgbClr val="0D0D0D"/>
                </a:solidFill>
                <a:latin typeface="Trebuchet MS"/>
                <a:cs typeface="Trebuchet MS"/>
              </a:rPr>
              <a:t>-</a:t>
            </a:r>
            <a:r>
              <a:rPr lang="en-US" sz="1200" spc="-10" dirty="0">
                <a:solidFill>
                  <a:srgbClr val="0D0D0D"/>
                </a:solidFill>
                <a:latin typeface="Trebuchet MS"/>
                <a:cs typeface="Trebuchet MS"/>
              </a:rPr>
              <a:t> </a:t>
            </a:r>
            <a:r>
              <a:rPr lang="en-US" sz="1200" spc="-5" dirty="0">
                <a:solidFill>
                  <a:srgbClr val="0D0D0D"/>
                </a:solidFill>
                <a:latin typeface="Trebuchet MS"/>
                <a:cs typeface="Trebuchet MS"/>
              </a:rPr>
              <a:t>70</a:t>
            </a:r>
            <a:r>
              <a:rPr lang="en-US" sz="1200" spc="10" dirty="0">
                <a:solidFill>
                  <a:srgbClr val="0D0D0D"/>
                </a:solidFill>
                <a:latin typeface="Trebuchet MS"/>
                <a:cs typeface="Trebuchet MS"/>
              </a:rPr>
              <a:t> </a:t>
            </a:r>
            <a:r>
              <a:rPr lang="en-US" sz="1200" spc="-5" dirty="0">
                <a:solidFill>
                  <a:srgbClr val="0D0D0D"/>
                </a:solidFill>
                <a:latin typeface="Trebuchet MS"/>
                <a:cs typeface="Trebuchet MS"/>
              </a:rPr>
              <a:t>-100%</a:t>
            </a:r>
          </a:p>
          <a:p>
            <a:pPr marL="354965">
              <a:lnSpc>
                <a:spcPct val="100000"/>
              </a:lnSpc>
              <a:spcBef>
                <a:spcPts val="240"/>
              </a:spcBef>
              <a:tabLst>
                <a:tab pos="528320" algn="l"/>
              </a:tabLst>
            </a:pPr>
            <a:endParaRPr lang="en-US" sz="1200" dirty="0">
              <a:latin typeface="Trebuchet MS"/>
              <a:cs typeface="Trebuchet MS"/>
            </a:endParaRPr>
          </a:p>
          <a:p>
            <a:pPr marL="418465" indent="-171450">
              <a:buClr>
                <a:schemeClr val="accent6">
                  <a:lumMod val="75000"/>
                </a:schemeClr>
              </a:buClr>
              <a:buFont typeface="Wingdings" panose="05000000000000000000" pitchFamily="2" charset="2"/>
              <a:buChar char="Ø"/>
            </a:pPr>
            <a:r>
              <a:rPr lang="en-US" sz="1200" spc="-5" dirty="0">
                <a:solidFill>
                  <a:srgbClr val="0D0D0D"/>
                </a:solidFill>
                <a:latin typeface="Trebuchet MS"/>
                <a:cs typeface="Trebuchet MS"/>
              </a:rPr>
              <a:t>N</a:t>
            </a:r>
            <a:r>
              <a:rPr lang="en-US" sz="1200" spc="-10" dirty="0">
                <a:solidFill>
                  <a:srgbClr val="0D0D0D"/>
                </a:solidFill>
                <a:latin typeface="Trebuchet MS"/>
                <a:cs typeface="Trebuchet MS"/>
              </a:rPr>
              <a:t>umber</a:t>
            </a:r>
            <a:r>
              <a:rPr lang="en-US" sz="1200" spc="5" dirty="0">
                <a:solidFill>
                  <a:srgbClr val="0D0D0D"/>
                </a:solidFill>
                <a:latin typeface="Trebuchet MS"/>
                <a:cs typeface="Trebuchet MS"/>
              </a:rPr>
              <a:t> </a:t>
            </a:r>
            <a:r>
              <a:rPr lang="en-US" sz="1200" spc="-10" dirty="0">
                <a:solidFill>
                  <a:srgbClr val="0D0D0D"/>
                </a:solidFill>
                <a:latin typeface="Trebuchet MS"/>
                <a:cs typeface="Trebuchet MS"/>
              </a:rPr>
              <a:t>of</a:t>
            </a:r>
            <a:r>
              <a:rPr lang="en-US" sz="1200" dirty="0">
                <a:solidFill>
                  <a:srgbClr val="0D0D0D"/>
                </a:solidFill>
                <a:latin typeface="Trebuchet MS"/>
                <a:cs typeface="Trebuchet MS"/>
              </a:rPr>
              <a:t> </a:t>
            </a:r>
            <a:r>
              <a:rPr lang="en-US" sz="1200" spc="-5" dirty="0">
                <a:solidFill>
                  <a:srgbClr val="0D0D0D"/>
                </a:solidFill>
                <a:latin typeface="Trebuchet MS"/>
                <a:cs typeface="Trebuchet MS"/>
              </a:rPr>
              <a:t>stocks:</a:t>
            </a:r>
            <a:r>
              <a:rPr lang="en-US" sz="1200" spc="30" dirty="0">
                <a:solidFill>
                  <a:srgbClr val="0D0D0D"/>
                </a:solidFill>
                <a:latin typeface="Trebuchet MS"/>
                <a:cs typeface="Trebuchet MS"/>
              </a:rPr>
              <a:t>   </a:t>
            </a:r>
            <a:r>
              <a:rPr lang="en-US" sz="1200" spc="-5" dirty="0">
                <a:solidFill>
                  <a:srgbClr val="0D0D0D"/>
                </a:solidFill>
                <a:latin typeface="Trebuchet MS"/>
                <a:cs typeface="Trebuchet MS"/>
              </a:rPr>
              <a:t>20 - 25</a:t>
            </a:r>
            <a:endParaRPr lang="en-US" sz="1200" dirty="0">
              <a:latin typeface="Trebuchet MS"/>
              <a:cs typeface="Trebuchet MS"/>
            </a:endParaRPr>
          </a:p>
          <a:p>
            <a:pPr marL="418465" indent="-171450">
              <a:lnSpc>
                <a:spcPct val="100000"/>
              </a:lnSpc>
              <a:buClr>
                <a:schemeClr val="accent6">
                  <a:lumMod val="75000"/>
                </a:schemeClr>
              </a:buClr>
              <a:buFont typeface="Wingdings" panose="05000000000000000000" pitchFamily="2" charset="2"/>
              <a:buChar char="Ø"/>
            </a:pPr>
            <a:r>
              <a:rPr lang="en-US" sz="1200" spc="-5" dirty="0">
                <a:solidFill>
                  <a:srgbClr val="0D0D0D"/>
                </a:solidFill>
                <a:latin typeface="Trebuchet MS"/>
                <a:cs typeface="Trebuchet MS"/>
              </a:rPr>
              <a:t>Cash:</a:t>
            </a:r>
            <a:r>
              <a:rPr lang="en-US" sz="1200" spc="-10" dirty="0">
                <a:solidFill>
                  <a:srgbClr val="0D0D0D"/>
                </a:solidFill>
                <a:latin typeface="Trebuchet MS"/>
                <a:cs typeface="Trebuchet MS"/>
              </a:rPr>
              <a:t> </a:t>
            </a:r>
            <a:r>
              <a:rPr lang="en-US" sz="1200" spc="-5" dirty="0">
                <a:solidFill>
                  <a:srgbClr val="0D0D0D"/>
                </a:solidFill>
                <a:latin typeface="Trebuchet MS"/>
                <a:cs typeface="Trebuchet MS"/>
              </a:rPr>
              <a:t>Default</a:t>
            </a:r>
            <a:r>
              <a:rPr lang="en-US" sz="1200" spc="5" dirty="0">
                <a:solidFill>
                  <a:srgbClr val="0D0D0D"/>
                </a:solidFill>
                <a:latin typeface="Trebuchet MS"/>
                <a:cs typeface="Trebuchet MS"/>
              </a:rPr>
              <a:t> </a:t>
            </a:r>
            <a:r>
              <a:rPr lang="en-US" sz="1200" spc="-15" dirty="0">
                <a:solidFill>
                  <a:srgbClr val="0D0D0D"/>
                </a:solidFill>
                <a:latin typeface="Trebuchet MS"/>
                <a:cs typeface="Trebuchet MS"/>
              </a:rPr>
              <a:t>Position</a:t>
            </a:r>
            <a:endParaRPr lang="en-US" sz="1200" spc="-5" dirty="0">
              <a:solidFill>
                <a:srgbClr val="0D0D0D"/>
              </a:solidFill>
              <a:latin typeface="Trebuchet MS"/>
              <a:cs typeface="Trebuchet MS"/>
            </a:endParaRPr>
          </a:p>
          <a:p>
            <a:pPr marL="418465" indent="-171450">
              <a:lnSpc>
                <a:spcPct val="100000"/>
              </a:lnSpc>
              <a:buClr>
                <a:schemeClr val="accent6">
                  <a:lumMod val="75000"/>
                </a:schemeClr>
              </a:buClr>
              <a:buFont typeface="Wingdings" panose="05000000000000000000" pitchFamily="2" charset="2"/>
              <a:buChar char="Ø"/>
            </a:pPr>
            <a:r>
              <a:rPr lang="en-US" sz="1200" spc="-5" dirty="0">
                <a:solidFill>
                  <a:srgbClr val="0D0D0D"/>
                </a:solidFill>
                <a:latin typeface="Trebuchet MS"/>
                <a:cs typeface="Trebuchet MS"/>
              </a:rPr>
              <a:t>Benchmark: S&amp;P</a:t>
            </a:r>
            <a:r>
              <a:rPr lang="en-US" sz="1200" spc="-40" dirty="0">
                <a:solidFill>
                  <a:srgbClr val="0D0D0D"/>
                </a:solidFill>
                <a:latin typeface="Trebuchet MS"/>
                <a:cs typeface="Trebuchet MS"/>
              </a:rPr>
              <a:t> </a:t>
            </a:r>
            <a:r>
              <a:rPr lang="en-US" sz="1200" spc="-5" dirty="0">
                <a:solidFill>
                  <a:srgbClr val="0D0D0D"/>
                </a:solidFill>
                <a:latin typeface="Trebuchet MS"/>
                <a:cs typeface="Trebuchet MS"/>
              </a:rPr>
              <a:t>BSE 500</a:t>
            </a:r>
            <a:r>
              <a:rPr lang="en-US" sz="1200" spc="-35" dirty="0">
                <a:solidFill>
                  <a:srgbClr val="0D0D0D"/>
                </a:solidFill>
                <a:latin typeface="Trebuchet MS"/>
                <a:cs typeface="Trebuchet MS"/>
              </a:rPr>
              <a:t> </a:t>
            </a:r>
            <a:r>
              <a:rPr lang="en-US" sz="1200" spc="-10" dirty="0">
                <a:solidFill>
                  <a:srgbClr val="0D0D0D"/>
                </a:solidFill>
                <a:latin typeface="Trebuchet MS"/>
                <a:cs typeface="Trebuchet MS"/>
              </a:rPr>
              <a:t>TRI</a:t>
            </a:r>
            <a:endParaRPr lang="en-US" sz="1200" dirty="0">
              <a:latin typeface="Trebuchet MS"/>
              <a:cs typeface="Trebuchet MS"/>
            </a:endParaRPr>
          </a:p>
        </p:txBody>
      </p:sp>
      <p:sp>
        <p:nvSpPr>
          <p:cNvPr id="7" name="object 7">
            <a:extLst>
              <a:ext uri="{FF2B5EF4-FFF2-40B4-BE49-F238E27FC236}">
                <a16:creationId xmlns:a16="http://schemas.microsoft.com/office/drawing/2014/main" id="{D3B8BF66-3FDC-568C-5C06-92E0AD430224}"/>
              </a:ext>
            </a:extLst>
          </p:cNvPr>
          <p:cNvSpPr txBox="1"/>
          <p:nvPr/>
        </p:nvSpPr>
        <p:spPr>
          <a:xfrm>
            <a:off x="4648709" y="592832"/>
            <a:ext cx="3961891" cy="4360168"/>
          </a:xfrm>
          <a:prstGeom prst="rect">
            <a:avLst/>
          </a:prstGeom>
        </p:spPr>
        <p:txBody>
          <a:bodyPr vert="horz" wrap="square" lIns="0" tIns="104140" rIns="0" bIns="0" rtlCol="0">
            <a:spAutoFit/>
          </a:bodyPr>
          <a:lstStyle/>
          <a:p>
            <a:pPr algn="ctr">
              <a:spcBef>
                <a:spcPts val="820"/>
              </a:spcBef>
            </a:pPr>
            <a:r>
              <a:rPr sz="2000" b="1" spc="-5" dirty="0">
                <a:solidFill>
                  <a:srgbClr val="07A048"/>
                </a:solidFill>
                <a:latin typeface="Trebuchet MS"/>
              </a:rPr>
              <a:t>Large &amp; Mid Cap Fund</a:t>
            </a:r>
          </a:p>
          <a:p>
            <a:pPr algn="ctr">
              <a:lnSpc>
                <a:spcPct val="100000"/>
              </a:lnSpc>
              <a:spcBef>
                <a:spcPts val="600"/>
              </a:spcBef>
            </a:pPr>
            <a:r>
              <a:rPr sz="1750" b="1" spc="-5" dirty="0">
                <a:solidFill>
                  <a:srgbClr val="07A048"/>
                </a:solidFill>
                <a:latin typeface="Trebuchet MS"/>
                <a:cs typeface="Trebuchet MS"/>
              </a:rPr>
              <a:t>Green</a:t>
            </a:r>
            <a:r>
              <a:rPr sz="1750" b="1" spc="-25" dirty="0">
                <a:solidFill>
                  <a:srgbClr val="07A048"/>
                </a:solidFill>
                <a:latin typeface="Trebuchet MS"/>
                <a:cs typeface="Trebuchet MS"/>
              </a:rPr>
              <a:t> </a:t>
            </a:r>
            <a:r>
              <a:rPr sz="1750" b="1" spc="-5" dirty="0">
                <a:solidFill>
                  <a:srgbClr val="07A048"/>
                </a:solidFill>
                <a:latin typeface="Trebuchet MS"/>
                <a:cs typeface="Trebuchet MS"/>
              </a:rPr>
              <a:t>Lantern Capital</a:t>
            </a:r>
            <a:r>
              <a:rPr sz="1750" b="1" spc="-85" dirty="0">
                <a:solidFill>
                  <a:srgbClr val="07A048"/>
                </a:solidFill>
                <a:latin typeface="Trebuchet MS"/>
                <a:cs typeface="Trebuchet MS"/>
              </a:rPr>
              <a:t> </a:t>
            </a:r>
            <a:r>
              <a:rPr sz="1750" b="1" spc="-5" dirty="0">
                <a:solidFill>
                  <a:srgbClr val="07A048"/>
                </a:solidFill>
                <a:latin typeface="Trebuchet MS"/>
                <a:cs typeface="Trebuchet MS"/>
              </a:rPr>
              <a:t>Alpha</a:t>
            </a:r>
            <a:r>
              <a:rPr sz="1750" b="1" dirty="0">
                <a:solidFill>
                  <a:srgbClr val="07A048"/>
                </a:solidFill>
                <a:latin typeface="Trebuchet MS"/>
                <a:cs typeface="Trebuchet MS"/>
              </a:rPr>
              <a:t> </a:t>
            </a:r>
            <a:r>
              <a:rPr sz="1750" b="1" spc="-25" dirty="0">
                <a:solidFill>
                  <a:srgbClr val="07A048"/>
                </a:solidFill>
                <a:latin typeface="Trebuchet MS"/>
                <a:cs typeface="Trebuchet MS"/>
              </a:rPr>
              <a:t>Fund</a:t>
            </a:r>
            <a:endParaRPr sz="1750" dirty="0">
              <a:latin typeface="Trebuchet MS"/>
              <a:cs typeface="Trebuchet MS"/>
            </a:endParaRPr>
          </a:p>
          <a:p>
            <a:pPr marL="12700" marR="5080" algn="just">
              <a:lnSpc>
                <a:spcPts val="1600"/>
              </a:lnSpc>
              <a:spcBef>
                <a:spcPts val="800"/>
              </a:spcBef>
            </a:pPr>
            <a:r>
              <a:rPr sz="1200" spc="-5" dirty="0">
                <a:solidFill>
                  <a:srgbClr val="0D0D0D"/>
                </a:solidFill>
                <a:latin typeface="Trebuchet MS"/>
                <a:cs typeface="Trebuchet MS"/>
              </a:rPr>
              <a:t>The fund strategy endeavors </a:t>
            </a:r>
            <a:r>
              <a:rPr sz="1200" spc="5" dirty="0">
                <a:solidFill>
                  <a:srgbClr val="0D0D0D"/>
                </a:solidFill>
                <a:latin typeface="Trebuchet MS"/>
                <a:cs typeface="Trebuchet MS"/>
              </a:rPr>
              <a:t>to </a:t>
            </a:r>
            <a:r>
              <a:rPr sz="1200" spc="-5" dirty="0">
                <a:solidFill>
                  <a:srgbClr val="0D0D0D"/>
                </a:solidFill>
                <a:latin typeface="Trebuchet MS"/>
                <a:cs typeface="Trebuchet MS"/>
              </a:rPr>
              <a:t>generate </a:t>
            </a:r>
            <a:r>
              <a:rPr sz="1200" dirty="0">
                <a:solidFill>
                  <a:srgbClr val="0D0D0D"/>
                </a:solidFill>
                <a:latin typeface="Trebuchet MS"/>
                <a:cs typeface="Trebuchet MS"/>
              </a:rPr>
              <a:t> </a:t>
            </a:r>
            <a:r>
              <a:rPr sz="1200" spc="-5" dirty="0">
                <a:solidFill>
                  <a:srgbClr val="0D0D0D"/>
                </a:solidFill>
                <a:latin typeface="Trebuchet MS"/>
                <a:cs typeface="Trebuchet MS"/>
              </a:rPr>
              <a:t>superior risk adjusted returns, in </a:t>
            </a:r>
            <a:r>
              <a:rPr sz="1200" dirty="0">
                <a:solidFill>
                  <a:srgbClr val="0D0D0D"/>
                </a:solidFill>
                <a:latin typeface="Trebuchet MS"/>
                <a:cs typeface="Trebuchet MS"/>
              </a:rPr>
              <a:t>varying</a:t>
            </a:r>
            <a:r>
              <a:rPr sz="1200" spc="5" dirty="0">
                <a:solidFill>
                  <a:srgbClr val="0D0D0D"/>
                </a:solidFill>
                <a:latin typeface="Trebuchet MS"/>
                <a:cs typeface="Trebuchet MS"/>
              </a:rPr>
              <a:t> </a:t>
            </a:r>
            <a:r>
              <a:rPr sz="1200" spc="-5" dirty="0">
                <a:solidFill>
                  <a:srgbClr val="0D0D0D"/>
                </a:solidFill>
                <a:latin typeface="Trebuchet MS"/>
                <a:cs typeface="Trebuchet MS"/>
              </a:rPr>
              <a:t>market conditions, by </a:t>
            </a:r>
            <a:r>
              <a:rPr sz="1200" dirty="0">
                <a:solidFill>
                  <a:srgbClr val="0D0D0D"/>
                </a:solidFill>
                <a:latin typeface="Trebuchet MS"/>
                <a:cs typeface="Trebuchet MS"/>
              </a:rPr>
              <a:t>investing </a:t>
            </a:r>
            <a:r>
              <a:rPr sz="1200" spc="-5" dirty="0">
                <a:solidFill>
                  <a:srgbClr val="0D0D0D"/>
                </a:solidFill>
                <a:latin typeface="Trebuchet MS"/>
                <a:cs typeface="Trebuchet MS"/>
              </a:rPr>
              <a:t>in large</a:t>
            </a:r>
            <a:r>
              <a:rPr sz="1200" dirty="0">
                <a:solidFill>
                  <a:srgbClr val="0D0D0D"/>
                </a:solidFill>
                <a:latin typeface="Trebuchet MS"/>
                <a:cs typeface="Trebuchet MS"/>
              </a:rPr>
              <a:t> </a:t>
            </a:r>
            <a:r>
              <a:rPr lang="en-US" sz="1200" dirty="0">
                <a:solidFill>
                  <a:srgbClr val="0D0D0D"/>
                </a:solidFill>
                <a:latin typeface="Trebuchet MS"/>
                <a:cs typeface="Trebuchet MS"/>
              </a:rPr>
              <a:t>&amp; </a:t>
            </a:r>
            <a:r>
              <a:rPr sz="1200" spc="-5" dirty="0">
                <a:solidFill>
                  <a:srgbClr val="0D0D0D"/>
                </a:solidFill>
                <a:latin typeface="Trebuchet MS"/>
                <a:cs typeface="Trebuchet MS"/>
              </a:rPr>
              <a:t>Mid</a:t>
            </a:r>
            <a:r>
              <a:rPr sz="1200" dirty="0">
                <a:solidFill>
                  <a:srgbClr val="0D0D0D"/>
                </a:solidFill>
                <a:latin typeface="Trebuchet MS"/>
                <a:cs typeface="Trebuchet MS"/>
              </a:rPr>
              <a:t> </a:t>
            </a:r>
            <a:r>
              <a:rPr sz="1200" spc="-5" dirty="0">
                <a:solidFill>
                  <a:srgbClr val="0D0D0D"/>
                </a:solidFill>
                <a:latin typeface="Trebuchet MS"/>
                <a:cs typeface="Trebuchet MS"/>
              </a:rPr>
              <a:t>Caps</a:t>
            </a:r>
            <a:r>
              <a:rPr sz="1200" dirty="0">
                <a:solidFill>
                  <a:srgbClr val="0D0D0D"/>
                </a:solidFill>
                <a:latin typeface="Trebuchet MS"/>
                <a:cs typeface="Trebuchet MS"/>
              </a:rPr>
              <a:t> within</a:t>
            </a:r>
            <a:r>
              <a:rPr sz="1200" spc="5" dirty="0">
                <a:solidFill>
                  <a:srgbClr val="0D0D0D"/>
                </a:solidFill>
                <a:latin typeface="Trebuchet MS"/>
                <a:cs typeface="Trebuchet MS"/>
              </a:rPr>
              <a:t> </a:t>
            </a:r>
            <a:r>
              <a:rPr sz="1200" spc="-5" dirty="0">
                <a:solidFill>
                  <a:srgbClr val="0D0D0D"/>
                </a:solidFill>
                <a:latin typeface="Trebuchet MS"/>
                <a:cs typeface="Trebuchet MS"/>
              </a:rPr>
              <a:t>a</a:t>
            </a:r>
            <a:r>
              <a:rPr sz="1200" dirty="0">
                <a:solidFill>
                  <a:srgbClr val="0D0D0D"/>
                </a:solidFill>
                <a:latin typeface="Trebuchet MS"/>
                <a:cs typeface="Trebuchet MS"/>
              </a:rPr>
              <a:t> broad</a:t>
            </a:r>
            <a:r>
              <a:rPr sz="1200" spc="5" dirty="0">
                <a:solidFill>
                  <a:srgbClr val="0D0D0D"/>
                </a:solidFill>
                <a:latin typeface="Trebuchet MS"/>
                <a:cs typeface="Trebuchet MS"/>
              </a:rPr>
              <a:t> </a:t>
            </a:r>
            <a:r>
              <a:rPr sz="1200" spc="-10" dirty="0">
                <a:solidFill>
                  <a:srgbClr val="0D0D0D"/>
                </a:solidFill>
                <a:latin typeface="Trebuchet MS"/>
                <a:cs typeface="Trebuchet MS"/>
              </a:rPr>
              <a:t>Multi</a:t>
            </a:r>
            <a:r>
              <a:rPr sz="1200" spc="-5" dirty="0">
                <a:solidFill>
                  <a:srgbClr val="0D0D0D"/>
                </a:solidFill>
                <a:latin typeface="Trebuchet MS"/>
                <a:cs typeface="Trebuchet MS"/>
              </a:rPr>
              <a:t> Cap </a:t>
            </a:r>
            <a:r>
              <a:rPr sz="1200" dirty="0">
                <a:solidFill>
                  <a:srgbClr val="0D0D0D"/>
                </a:solidFill>
                <a:latin typeface="Trebuchet MS"/>
                <a:cs typeface="Trebuchet MS"/>
              </a:rPr>
              <a:t> </a:t>
            </a:r>
            <a:r>
              <a:rPr sz="1200" spc="-10" dirty="0">
                <a:solidFill>
                  <a:srgbClr val="0D0D0D"/>
                </a:solidFill>
                <a:latin typeface="Trebuchet MS"/>
                <a:cs typeface="Trebuchet MS"/>
              </a:rPr>
              <a:t>allocation</a:t>
            </a:r>
            <a:r>
              <a:rPr sz="1200" spc="25" dirty="0">
                <a:solidFill>
                  <a:srgbClr val="0D0D0D"/>
                </a:solidFill>
                <a:latin typeface="Trebuchet MS"/>
                <a:cs typeface="Trebuchet MS"/>
              </a:rPr>
              <a:t> </a:t>
            </a:r>
            <a:r>
              <a:rPr sz="1200" spc="-25" dirty="0">
                <a:solidFill>
                  <a:srgbClr val="0D0D0D"/>
                </a:solidFill>
                <a:latin typeface="Trebuchet MS"/>
                <a:cs typeface="Trebuchet MS"/>
              </a:rPr>
              <a:t>strategy.</a:t>
            </a:r>
            <a:endParaRPr sz="1200" dirty="0">
              <a:latin typeface="Trebuchet MS"/>
              <a:cs typeface="Trebuchet MS"/>
            </a:endParaRPr>
          </a:p>
          <a:p>
            <a:pPr marL="12700" marR="5080" algn="just">
              <a:lnSpc>
                <a:spcPts val="1600"/>
              </a:lnSpc>
              <a:spcBef>
                <a:spcPts val="825"/>
              </a:spcBef>
            </a:pPr>
            <a:r>
              <a:rPr sz="1200" spc="-5" dirty="0">
                <a:solidFill>
                  <a:srgbClr val="0D0D0D"/>
                </a:solidFill>
                <a:latin typeface="Trebuchet MS"/>
                <a:cs typeface="Trebuchet MS"/>
              </a:rPr>
              <a:t>Ideal</a:t>
            </a:r>
            <a:r>
              <a:rPr sz="1200" dirty="0">
                <a:solidFill>
                  <a:srgbClr val="0D0D0D"/>
                </a:solidFill>
                <a:latin typeface="Trebuchet MS"/>
                <a:cs typeface="Trebuchet MS"/>
              </a:rPr>
              <a:t> </a:t>
            </a:r>
            <a:r>
              <a:rPr sz="1200" spc="-5" dirty="0">
                <a:solidFill>
                  <a:srgbClr val="0D0D0D"/>
                </a:solidFill>
                <a:latin typeface="Trebuchet MS"/>
                <a:cs typeface="Trebuchet MS"/>
              </a:rPr>
              <a:t>long-term</a:t>
            </a:r>
            <a:r>
              <a:rPr sz="1200" dirty="0">
                <a:solidFill>
                  <a:srgbClr val="0D0D0D"/>
                </a:solidFill>
                <a:latin typeface="Trebuchet MS"/>
                <a:cs typeface="Trebuchet MS"/>
              </a:rPr>
              <a:t> </a:t>
            </a:r>
            <a:r>
              <a:rPr sz="1200" spc="-5" dirty="0">
                <a:solidFill>
                  <a:srgbClr val="0D0D0D"/>
                </a:solidFill>
                <a:latin typeface="Trebuchet MS"/>
                <a:cs typeface="Trebuchet MS"/>
              </a:rPr>
              <a:t>investment</a:t>
            </a:r>
            <a:r>
              <a:rPr lang="en-US" sz="1200" spc="-5" dirty="0">
                <a:solidFill>
                  <a:srgbClr val="0D0D0D"/>
                </a:solidFill>
                <a:latin typeface="Trebuchet MS"/>
                <a:cs typeface="Trebuchet MS"/>
              </a:rPr>
              <a:t> </a:t>
            </a:r>
            <a:r>
              <a:rPr sz="1200" dirty="0">
                <a:solidFill>
                  <a:srgbClr val="0D0D0D"/>
                </a:solidFill>
                <a:latin typeface="Trebuchet MS"/>
                <a:cs typeface="Trebuchet MS"/>
              </a:rPr>
              <a:t>(</a:t>
            </a:r>
            <a:r>
              <a:rPr lang="en-US" sz="1200" dirty="0">
                <a:solidFill>
                  <a:srgbClr val="0D0D0D"/>
                </a:solidFill>
                <a:latin typeface="Trebuchet MS"/>
                <a:cs typeface="Trebuchet MS"/>
              </a:rPr>
              <a:t>4-6</a:t>
            </a:r>
            <a:r>
              <a:rPr sz="1200" spc="5" dirty="0">
                <a:solidFill>
                  <a:srgbClr val="0D0D0D"/>
                </a:solidFill>
                <a:latin typeface="Trebuchet MS"/>
                <a:cs typeface="Trebuchet MS"/>
              </a:rPr>
              <a:t> </a:t>
            </a:r>
            <a:r>
              <a:rPr sz="1200" spc="-5" dirty="0">
                <a:solidFill>
                  <a:srgbClr val="0D0D0D"/>
                </a:solidFill>
                <a:latin typeface="Trebuchet MS"/>
                <a:cs typeface="Trebuchet MS"/>
              </a:rPr>
              <a:t>years)</a:t>
            </a:r>
            <a:r>
              <a:rPr sz="1200" spc="-470" dirty="0">
                <a:solidFill>
                  <a:srgbClr val="0D0D0D"/>
                </a:solidFill>
                <a:latin typeface="Trebuchet MS"/>
                <a:cs typeface="Trebuchet MS"/>
              </a:rPr>
              <a:t> </a:t>
            </a:r>
            <a:r>
              <a:rPr sz="1200" spc="-5" dirty="0">
                <a:solidFill>
                  <a:srgbClr val="0D0D0D"/>
                </a:solidFill>
                <a:latin typeface="Trebuchet MS"/>
                <a:cs typeface="Trebuchet MS"/>
              </a:rPr>
              <a:t>option</a:t>
            </a:r>
            <a:r>
              <a:rPr sz="1200" spc="285" dirty="0">
                <a:solidFill>
                  <a:srgbClr val="0D0D0D"/>
                </a:solidFill>
                <a:latin typeface="Trebuchet MS"/>
                <a:cs typeface="Trebuchet MS"/>
              </a:rPr>
              <a:t> </a:t>
            </a:r>
            <a:r>
              <a:rPr sz="1200" spc="-5" dirty="0">
                <a:solidFill>
                  <a:srgbClr val="0D0D0D"/>
                </a:solidFill>
                <a:latin typeface="Trebuchet MS"/>
                <a:cs typeface="Trebuchet MS"/>
              </a:rPr>
              <a:t>for</a:t>
            </a:r>
            <a:r>
              <a:rPr sz="1200" spc="290" dirty="0">
                <a:solidFill>
                  <a:srgbClr val="0D0D0D"/>
                </a:solidFill>
                <a:latin typeface="Trebuchet MS"/>
                <a:cs typeface="Trebuchet MS"/>
              </a:rPr>
              <a:t> </a:t>
            </a:r>
            <a:r>
              <a:rPr sz="1200" spc="-5" dirty="0">
                <a:solidFill>
                  <a:srgbClr val="0D0D0D"/>
                </a:solidFill>
                <a:latin typeface="Trebuchet MS"/>
                <a:cs typeface="Trebuchet MS"/>
              </a:rPr>
              <a:t>investors</a:t>
            </a:r>
            <a:r>
              <a:rPr sz="1200" spc="300" dirty="0">
                <a:solidFill>
                  <a:srgbClr val="0D0D0D"/>
                </a:solidFill>
                <a:latin typeface="Trebuchet MS"/>
                <a:cs typeface="Trebuchet MS"/>
              </a:rPr>
              <a:t> </a:t>
            </a:r>
            <a:r>
              <a:rPr sz="1200" spc="5" dirty="0">
                <a:solidFill>
                  <a:srgbClr val="0D0D0D"/>
                </a:solidFill>
                <a:latin typeface="Trebuchet MS"/>
                <a:cs typeface="Trebuchet MS"/>
              </a:rPr>
              <a:t>to</a:t>
            </a:r>
            <a:r>
              <a:rPr sz="1200" spc="285" dirty="0">
                <a:solidFill>
                  <a:srgbClr val="0D0D0D"/>
                </a:solidFill>
                <a:latin typeface="Trebuchet MS"/>
                <a:cs typeface="Trebuchet MS"/>
              </a:rPr>
              <a:t> </a:t>
            </a:r>
            <a:r>
              <a:rPr sz="1200" spc="-5" dirty="0">
                <a:solidFill>
                  <a:srgbClr val="0D0D0D"/>
                </a:solidFill>
                <a:latin typeface="Trebuchet MS"/>
                <a:cs typeface="Trebuchet MS"/>
              </a:rPr>
              <a:t>build</a:t>
            </a:r>
            <a:r>
              <a:rPr sz="1200" spc="290" dirty="0">
                <a:solidFill>
                  <a:srgbClr val="0D0D0D"/>
                </a:solidFill>
                <a:latin typeface="Trebuchet MS"/>
                <a:cs typeface="Trebuchet MS"/>
              </a:rPr>
              <a:t> </a:t>
            </a:r>
            <a:r>
              <a:rPr sz="1200" spc="-5" dirty="0">
                <a:solidFill>
                  <a:srgbClr val="0D0D0D"/>
                </a:solidFill>
                <a:latin typeface="Trebuchet MS"/>
                <a:cs typeface="Trebuchet MS"/>
              </a:rPr>
              <a:t>a</a:t>
            </a:r>
            <a:r>
              <a:rPr sz="1200" spc="300" dirty="0">
                <a:solidFill>
                  <a:srgbClr val="0D0D0D"/>
                </a:solidFill>
                <a:latin typeface="Trebuchet MS"/>
                <a:cs typeface="Trebuchet MS"/>
              </a:rPr>
              <a:t> </a:t>
            </a:r>
            <a:r>
              <a:rPr sz="1200" spc="-5" dirty="0">
                <a:solidFill>
                  <a:srgbClr val="0D0D0D"/>
                </a:solidFill>
                <a:latin typeface="Trebuchet MS"/>
                <a:cs typeface="Trebuchet MS"/>
              </a:rPr>
              <a:t>portfolio</a:t>
            </a:r>
            <a:r>
              <a:rPr sz="1200" spc="-470" dirty="0">
                <a:solidFill>
                  <a:srgbClr val="0D0D0D"/>
                </a:solidFill>
                <a:latin typeface="Trebuchet MS"/>
                <a:cs typeface="Trebuchet MS"/>
              </a:rPr>
              <a:t> </a:t>
            </a:r>
            <a:r>
              <a:rPr sz="1200" spc="-5" dirty="0">
                <a:solidFill>
                  <a:srgbClr val="0D0D0D"/>
                </a:solidFill>
                <a:latin typeface="Trebuchet MS"/>
                <a:cs typeface="Trebuchet MS"/>
              </a:rPr>
              <a:t>of</a:t>
            </a:r>
            <a:r>
              <a:rPr sz="1200" dirty="0">
                <a:solidFill>
                  <a:srgbClr val="0D0D0D"/>
                </a:solidFill>
                <a:latin typeface="Trebuchet MS"/>
                <a:cs typeface="Trebuchet MS"/>
              </a:rPr>
              <a:t> </a:t>
            </a:r>
            <a:r>
              <a:rPr sz="1200" spc="-5" dirty="0">
                <a:solidFill>
                  <a:srgbClr val="0D0D0D"/>
                </a:solidFill>
                <a:latin typeface="Trebuchet MS"/>
                <a:cs typeface="Trebuchet MS"/>
              </a:rPr>
              <a:t>market</a:t>
            </a:r>
            <a:r>
              <a:rPr sz="1200" dirty="0">
                <a:solidFill>
                  <a:srgbClr val="0D0D0D"/>
                </a:solidFill>
                <a:latin typeface="Trebuchet MS"/>
                <a:cs typeface="Trebuchet MS"/>
              </a:rPr>
              <a:t> </a:t>
            </a:r>
            <a:r>
              <a:rPr sz="1200" spc="-5" dirty="0">
                <a:solidFill>
                  <a:srgbClr val="0D0D0D"/>
                </a:solidFill>
                <a:latin typeface="Trebuchet MS"/>
                <a:cs typeface="Trebuchet MS"/>
              </a:rPr>
              <a:t>leaders</a:t>
            </a:r>
            <a:r>
              <a:rPr sz="1200" dirty="0">
                <a:solidFill>
                  <a:srgbClr val="0D0D0D"/>
                </a:solidFill>
                <a:latin typeface="Trebuchet MS"/>
                <a:cs typeface="Trebuchet MS"/>
              </a:rPr>
              <a:t> </a:t>
            </a:r>
            <a:r>
              <a:rPr sz="1200" spc="-5" dirty="0">
                <a:solidFill>
                  <a:srgbClr val="0D0D0D"/>
                </a:solidFill>
                <a:latin typeface="Trebuchet MS"/>
                <a:cs typeface="Trebuchet MS"/>
              </a:rPr>
              <a:t>with</a:t>
            </a:r>
            <a:r>
              <a:rPr sz="1200" dirty="0">
                <a:solidFill>
                  <a:srgbClr val="0D0D0D"/>
                </a:solidFill>
                <a:latin typeface="Trebuchet MS"/>
                <a:cs typeface="Trebuchet MS"/>
              </a:rPr>
              <a:t> </a:t>
            </a:r>
            <a:r>
              <a:rPr sz="1200" spc="-5" dirty="0">
                <a:solidFill>
                  <a:srgbClr val="0D0D0D"/>
                </a:solidFill>
                <a:latin typeface="Trebuchet MS"/>
                <a:cs typeface="Trebuchet MS"/>
              </a:rPr>
              <a:t>strong</a:t>
            </a:r>
            <a:r>
              <a:rPr sz="1200" dirty="0">
                <a:solidFill>
                  <a:srgbClr val="0D0D0D"/>
                </a:solidFill>
                <a:latin typeface="Trebuchet MS"/>
                <a:cs typeface="Trebuchet MS"/>
              </a:rPr>
              <a:t> </a:t>
            </a:r>
            <a:r>
              <a:rPr sz="1200" spc="-10" dirty="0">
                <a:solidFill>
                  <a:srgbClr val="0D0D0D"/>
                </a:solidFill>
                <a:latin typeface="Trebuchet MS"/>
                <a:cs typeface="Trebuchet MS"/>
              </a:rPr>
              <a:t>balance</a:t>
            </a:r>
            <a:r>
              <a:rPr sz="1200" spc="-470" dirty="0">
                <a:solidFill>
                  <a:srgbClr val="0D0D0D"/>
                </a:solidFill>
                <a:latin typeface="Trebuchet MS"/>
                <a:cs typeface="Trebuchet MS"/>
              </a:rPr>
              <a:t> </a:t>
            </a:r>
            <a:r>
              <a:rPr sz="1200" dirty="0">
                <a:solidFill>
                  <a:srgbClr val="0D0D0D"/>
                </a:solidFill>
                <a:latin typeface="Trebuchet MS"/>
                <a:cs typeface="Trebuchet MS"/>
              </a:rPr>
              <a:t>sheets,</a:t>
            </a:r>
            <a:r>
              <a:rPr sz="1200" spc="5" dirty="0">
                <a:solidFill>
                  <a:srgbClr val="0D0D0D"/>
                </a:solidFill>
                <a:latin typeface="Trebuchet MS"/>
                <a:cs typeface="Trebuchet MS"/>
              </a:rPr>
              <a:t> </a:t>
            </a:r>
            <a:r>
              <a:rPr sz="1200" dirty="0">
                <a:solidFill>
                  <a:srgbClr val="0D0D0D"/>
                </a:solidFill>
                <a:latin typeface="Trebuchet MS"/>
                <a:cs typeface="Trebuchet MS"/>
              </a:rPr>
              <a:t>superior</a:t>
            </a:r>
            <a:r>
              <a:rPr sz="1200" spc="5" dirty="0">
                <a:solidFill>
                  <a:srgbClr val="0D0D0D"/>
                </a:solidFill>
                <a:latin typeface="Trebuchet MS"/>
                <a:cs typeface="Trebuchet MS"/>
              </a:rPr>
              <a:t> </a:t>
            </a:r>
            <a:r>
              <a:rPr sz="1200" spc="-5" dirty="0">
                <a:solidFill>
                  <a:srgbClr val="0D0D0D"/>
                </a:solidFill>
                <a:latin typeface="Trebuchet MS"/>
                <a:cs typeface="Trebuchet MS"/>
              </a:rPr>
              <a:t>earnings</a:t>
            </a:r>
            <a:r>
              <a:rPr sz="1200" dirty="0">
                <a:solidFill>
                  <a:srgbClr val="0D0D0D"/>
                </a:solidFill>
                <a:latin typeface="Trebuchet MS"/>
                <a:cs typeface="Trebuchet MS"/>
              </a:rPr>
              <a:t> </a:t>
            </a:r>
            <a:r>
              <a:rPr sz="1200" spc="-5" dirty="0">
                <a:solidFill>
                  <a:srgbClr val="0D0D0D"/>
                </a:solidFill>
                <a:latin typeface="Trebuchet MS"/>
                <a:cs typeface="Trebuchet MS"/>
              </a:rPr>
              <a:t>growth</a:t>
            </a:r>
            <a:r>
              <a:rPr sz="1200" dirty="0">
                <a:solidFill>
                  <a:srgbClr val="0D0D0D"/>
                </a:solidFill>
                <a:latin typeface="Trebuchet MS"/>
                <a:cs typeface="Trebuchet MS"/>
              </a:rPr>
              <a:t> </a:t>
            </a:r>
            <a:r>
              <a:rPr sz="1200" spc="-5" dirty="0">
                <a:solidFill>
                  <a:srgbClr val="0D0D0D"/>
                </a:solidFill>
                <a:latin typeface="Trebuchet MS"/>
                <a:cs typeface="Trebuchet MS"/>
              </a:rPr>
              <a:t>and </a:t>
            </a:r>
            <a:r>
              <a:rPr sz="1200" dirty="0">
                <a:solidFill>
                  <a:srgbClr val="0D0D0D"/>
                </a:solidFill>
                <a:latin typeface="Trebuchet MS"/>
                <a:cs typeface="Trebuchet MS"/>
              </a:rPr>
              <a:t> </a:t>
            </a:r>
            <a:r>
              <a:rPr sz="1200" spc="-5" dirty="0">
                <a:solidFill>
                  <a:srgbClr val="0D0D0D"/>
                </a:solidFill>
                <a:latin typeface="Trebuchet MS"/>
                <a:cs typeface="Trebuchet MS"/>
              </a:rPr>
              <a:t>steady free</a:t>
            </a:r>
            <a:r>
              <a:rPr sz="1200" spc="15" dirty="0">
                <a:solidFill>
                  <a:srgbClr val="0D0D0D"/>
                </a:solidFill>
                <a:latin typeface="Trebuchet MS"/>
                <a:cs typeface="Trebuchet MS"/>
              </a:rPr>
              <a:t> </a:t>
            </a:r>
            <a:r>
              <a:rPr sz="1200" spc="-5" dirty="0">
                <a:solidFill>
                  <a:srgbClr val="0D0D0D"/>
                </a:solidFill>
                <a:latin typeface="Trebuchet MS"/>
                <a:cs typeface="Trebuchet MS"/>
              </a:rPr>
              <a:t>cash</a:t>
            </a:r>
            <a:r>
              <a:rPr sz="1200" dirty="0">
                <a:solidFill>
                  <a:srgbClr val="0D0D0D"/>
                </a:solidFill>
                <a:latin typeface="Trebuchet MS"/>
                <a:cs typeface="Trebuchet MS"/>
              </a:rPr>
              <a:t> </a:t>
            </a:r>
            <a:r>
              <a:rPr sz="1200" spc="-10" dirty="0">
                <a:solidFill>
                  <a:srgbClr val="0D0D0D"/>
                </a:solidFill>
                <a:latin typeface="Trebuchet MS"/>
                <a:cs typeface="Trebuchet MS"/>
              </a:rPr>
              <a:t>flow</a:t>
            </a:r>
            <a:r>
              <a:rPr sz="1200" spc="15" dirty="0">
                <a:solidFill>
                  <a:srgbClr val="0D0D0D"/>
                </a:solidFill>
                <a:latin typeface="Trebuchet MS"/>
                <a:cs typeface="Trebuchet MS"/>
              </a:rPr>
              <a:t> </a:t>
            </a:r>
            <a:r>
              <a:rPr sz="1200" spc="-5" dirty="0">
                <a:solidFill>
                  <a:srgbClr val="0D0D0D"/>
                </a:solidFill>
                <a:latin typeface="Trebuchet MS"/>
                <a:cs typeface="Trebuchet MS"/>
              </a:rPr>
              <a:t>generation.</a:t>
            </a:r>
            <a:endParaRPr sz="1200" dirty="0">
              <a:latin typeface="Trebuchet MS"/>
              <a:cs typeface="Trebuchet MS"/>
            </a:endParaRPr>
          </a:p>
          <a:p>
            <a:pPr marL="247015">
              <a:lnSpc>
                <a:spcPct val="100000"/>
              </a:lnSpc>
              <a:buClr>
                <a:schemeClr val="accent6">
                  <a:lumMod val="75000"/>
                </a:schemeClr>
              </a:buClr>
            </a:pPr>
            <a:endParaRPr lang="en-US" sz="1200" spc="-15" dirty="0">
              <a:solidFill>
                <a:srgbClr val="0D0D0D"/>
              </a:solidFill>
              <a:latin typeface="Trebuchet MS"/>
              <a:cs typeface="Trebuchet MS"/>
            </a:endParaRPr>
          </a:p>
          <a:p>
            <a:pPr marL="418465" indent="-171450">
              <a:lnSpc>
                <a:spcPct val="100000"/>
              </a:lnSpc>
              <a:buClr>
                <a:schemeClr val="accent6">
                  <a:lumMod val="75000"/>
                </a:schemeClr>
              </a:buClr>
              <a:buFont typeface="Wingdings" panose="05000000000000000000" pitchFamily="2" charset="2"/>
              <a:buChar char="Ø"/>
            </a:pPr>
            <a:r>
              <a:rPr lang="en-US" sz="1200" spc="-15" dirty="0">
                <a:solidFill>
                  <a:srgbClr val="0D0D0D"/>
                </a:solidFill>
                <a:latin typeface="Trebuchet MS"/>
                <a:cs typeface="Trebuchet MS"/>
              </a:rPr>
              <a:t>Portfolio</a:t>
            </a:r>
            <a:r>
              <a:rPr lang="en-US" sz="1200" spc="15" dirty="0">
                <a:solidFill>
                  <a:srgbClr val="0D0D0D"/>
                </a:solidFill>
                <a:latin typeface="Trebuchet MS"/>
                <a:cs typeface="Trebuchet MS"/>
              </a:rPr>
              <a:t> </a:t>
            </a:r>
            <a:r>
              <a:rPr lang="en-US" sz="1200" spc="-5" dirty="0">
                <a:solidFill>
                  <a:srgbClr val="0D0D0D"/>
                </a:solidFill>
                <a:latin typeface="Trebuchet MS"/>
                <a:cs typeface="Trebuchet MS"/>
              </a:rPr>
              <a:t>Structure</a:t>
            </a:r>
          </a:p>
          <a:p>
            <a:pPr marL="527685" indent="-172720">
              <a:lnSpc>
                <a:spcPct val="100000"/>
              </a:lnSpc>
              <a:spcBef>
                <a:spcPts val="240"/>
              </a:spcBef>
              <a:buFont typeface="Arial MT"/>
              <a:buChar char="•"/>
              <a:tabLst>
                <a:tab pos="528320" algn="l"/>
              </a:tabLst>
            </a:pPr>
            <a:r>
              <a:rPr lang="en-US" sz="1200" spc="-5" dirty="0">
                <a:solidFill>
                  <a:srgbClr val="0D0D0D"/>
                </a:solidFill>
                <a:latin typeface="Trebuchet MS"/>
                <a:cs typeface="Trebuchet MS"/>
              </a:rPr>
              <a:t>Large Cap          </a:t>
            </a:r>
            <a:r>
              <a:rPr lang="en-US" sz="1200" spc="-15" dirty="0">
                <a:solidFill>
                  <a:srgbClr val="0D0D0D"/>
                </a:solidFill>
                <a:latin typeface="Trebuchet MS"/>
                <a:cs typeface="Trebuchet MS"/>
              </a:rPr>
              <a:t> </a:t>
            </a:r>
            <a:r>
              <a:rPr lang="en-US" sz="1200" dirty="0">
                <a:solidFill>
                  <a:srgbClr val="0D0D0D"/>
                </a:solidFill>
                <a:latin typeface="Trebuchet MS"/>
                <a:cs typeface="Trebuchet MS"/>
              </a:rPr>
              <a:t>–</a:t>
            </a:r>
            <a:r>
              <a:rPr lang="en-US" sz="1200" spc="-15" dirty="0">
                <a:solidFill>
                  <a:srgbClr val="0D0D0D"/>
                </a:solidFill>
                <a:latin typeface="Trebuchet MS"/>
                <a:cs typeface="Trebuchet MS"/>
              </a:rPr>
              <a:t> </a:t>
            </a:r>
            <a:r>
              <a:rPr lang="en-US" sz="1200" dirty="0">
                <a:solidFill>
                  <a:srgbClr val="0D0D0D"/>
                </a:solidFill>
                <a:latin typeface="Trebuchet MS"/>
                <a:cs typeface="Trebuchet MS"/>
              </a:rPr>
              <a:t>0</a:t>
            </a:r>
            <a:r>
              <a:rPr lang="en-US" sz="1200" spc="-5" dirty="0">
                <a:solidFill>
                  <a:srgbClr val="0D0D0D"/>
                </a:solidFill>
                <a:latin typeface="Trebuchet MS"/>
                <a:cs typeface="Trebuchet MS"/>
              </a:rPr>
              <a:t> </a:t>
            </a:r>
            <a:r>
              <a:rPr lang="en-US" sz="1200" dirty="0">
                <a:solidFill>
                  <a:srgbClr val="0D0D0D"/>
                </a:solidFill>
                <a:latin typeface="Trebuchet MS"/>
                <a:cs typeface="Trebuchet MS"/>
              </a:rPr>
              <a:t>-</a:t>
            </a:r>
            <a:r>
              <a:rPr lang="en-US" sz="1200" spc="-10" dirty="0">
                <a:solidFill>
                  <a:srgbClr val="0D0D0D"/>
                </a:solidFill>
                <a:latin typeface="Trebuchet MS"/>
                <a:cs typeface="Trebuchet MS"/>
              </a:rPr>
              <a:t> </a:t>
            </a:r>
            <a:r>
              <a:rPr lang="en-US" sz="1200" spc="-5" dirty="0">
                <a:solidFill>
                  <a:srgbClr val="0D0D0D"/>
                </a:solidFill>
                <a:latin typeface="Trebuchet MS"/>
                <a:cs typeface="Trebuchet MS"/>
              </a:rPr>
              <a:t>40%</a:t>
            </a:r>
            <a:endParaRPr lang="en-US" sz="1200" dirty="0">
              <a:latin typeface="Trebuchet MS"/>
              <a:cs typeface="Trebuchet MS"/>
            </a:endParaRPr>
          </a:p>
          <a:p>
            <a:pPr marL="527685" indent="-172720">
              <a:lnSpc>
                <a:spcPct val="100000"/>
              </a:lnSpc>
              <a:spcBef>
                <a:spcPts val="240"/>
              </a:spcBef>
              <a:buFont typeface="Arial MT"/>
              <a:buChar char="•"/>
              <a:tabLst>
                <a:tab pos="528320" algn="l"/>
              </a:tabLst>
            </a:pPr>
            <a:r>
              <a:rPr lang="en-US" sz="1200" spc="-5" dirty="0">
                <a:solidFill>
                  <a:srgbClr val="0D0D0D"/>
                </a:solidFill>
                <a:latin typeface="Trebuchet MS"/>
                <a:cs typeface="Trebuchet MS"/>
              </a:rPr>
              <a:t>Mid</a:t>
            </a:r>
            <a:r>
              <a:rPr lang="en-US" sz="1200" spc="-15" dirty="0">
                <a:solidFill>
                  <a:srgbClr val="0D0D0D"/>
                </a:solidFill>
                <a:latin typeface="Trebuchet MS"/>
                <a:cs typeface="Trebuchet MS"/>
              </a:rPr>
              <a:t> </a:t>
            </a:r>
            <a:r>
              <a:rPr lang="en-US" sz="1200" spc="-5" dirty="0">
                <a:solidFill>
                  <a:srgbClr val="0D0D0D"/>
                </a:solidFill>
                <a:latin typeface="Trebuchet MS"/>
                <a:cs typeface="Trebuchet MS"/>
              </a:rPr>
              <a:t>Cap</a:t>
            </a:r>
            <a:r>
              <a:rPr lang="en-US" sz="1200" spc="405" dirty="0">
                <a:solidFill>
                  <a:srgbClr val="0D0D0D"/>
                </a:solidFill>
                <a:latin typeface="Trebuchet MS"/>
                <a:cs typeface="Trebuchet MS"/>
              </a:rPr>
              <a:t>      </a:t>
            </a:r>
            <a:r>
              <a:rPr lang="en-US" sz="1200" dirty="0">
                <a:solidFill>
                  <a:srgbClr val="0D0D0D"/>
                </a:solidFill>
                <a:latin typeface="Trebuchet MS"/>
                <a:cs typeface="Trebuchet MS"/>
              </a:rPr>
              <a:t>-</a:t>
            </a:r>
            <a:r>
              <a:rPr lang="en-US" sz="1200" spc="-10" dirty="0">
                <a:solidFill>
                  <a:srgbClr val="0D0D0D"/>
                </a:solidFill>
                <a:latin typeface="Trebuchet MS"/>
                <a:cs typeface="Trebuchet MS"/>
              </a:rPr>
              <a:t> </a:t>
            </a:r>
            <a:r>
              <a:rPr lang="en-US" sz="1200" spc="-5" dirty="0">
                <a:solidFill>
                  <a:srgbClr val="0D0D0D"/>
                </a:solidFill>
                <a:latin typeface="Trebuchet MS"/>
                <a:cs typeface="Trebuchet MS"/>
              </a:rPr>
              <a:t>20</a:t>
            </a:r>
            <a:r>
              <a:rPr lang="en-US" sz="1200" spc="10" dirty="0">
                <a:solidFill>
                  <a:srgbClr val="0D0D0D"/>
                </a:solidFill>
                <a:latin typeface="Trebuchet MS"/>
                <a:cs typeface="Trebuchet MS"/>
              </a:rPr>
              <a:t> </a:t>
            </a:r>
            <a:r>
              <a:rPr lang="en-US" sz="1200" spc="-5" dirty="0">
                <a:solidFill>
                  <a:srgbClr val="0D0D0D"/>
                </a:solidFill>
                <a:latin typeface="Trebuchet MS"/>
                <a:cs typeface="Trebuchet MS"/>
              </a:rPr>
              <a:t>- 60%</a:t>
            </a:r>
          </a:p>
          <a:p>
            <a:pPr marL="527685" indent="-172720">
              <a:lnSpc>
                <a:spcPct val="100000"/>
              </a:lnSpc>
              <a:spcBef>
                <a:spcPts val="240"/>
              </a:spcBef>
              <a:buFont typeface="Arial MT"/>
              <a:buChar char="•"/>
              <a:tabLst>
                <a:tab pos="528320" algn="l"/>
              </a:tabLst>
            </a:pPr>
            <a:r>
              <a:rPr lang="en-US" sz="1200" spc="-5" dirty="0">
                <a:solidFill>
                  <a:srgbClr val="0D0D0D"/>
                </a:solidFill>
                <a:latin typeface="Trebuchet MS"/>
                <a:cs typeface="Trebuchet MS"/>
              </a:rPr>
              <a:t>Small Cap           - 0 – 40%</a:t>
            </a:r>
            <a:endParaRPr lang="en-US" sz="1200" dirty="0">
              <a:latin typeface="Trebuchet MS"/>
              <a:cs typeface="Trebuchet MS"/>
            </a:endParaRPr>
          </a:p>
          <a:p>
            <a:pPr marL="418465" indent="-171450">
              <a:buClr>
                <a:schemeClr val="accent6">
                  <a:lumMod val="75000"/>
                </a:schemeClr>
              </a:buClr>
              <a:buFont typeface="Wingdings" panose="05000000000000000000" pitchFamily="2" charset="2"/>
              <a:buChar char="Ø"/>
            </a:pPr>
            <a:r>
              <a:rPr lang="en-US" sz="1200" spc="-5" dirty="0">
                <a:solidFill>
                  <a:srgbClr val="0D0D0D"/>
                </a:solidFill>
                <a:latin typeface="Trebuchet MS"/>
                <a:cs typeface="Trebuchet MS"/>
              </a:rPr>
              <a:t>N</a:t>
            </a:r>
            <a:r>
              <a:rPr lang="en-US" sz="1200" spc="-10" dirty="0">
                <a:solidFill>
                  <a:srgbClr val="0D0D0D"/>
                </a:solidFill>
                <a:latin typeface="Trebuchet MS"/>
                <a:cs typeface="Trebuchet MS"/>
              </a:rPr>
              <a:t>umber</a:t>
            </a:r>
            <a:r>
              <a:rPr lang="en-US" sz="1200" spc="5" dirty="0">
                <a:solidFill>
                  <a:srgbClr val="0D0D0D"/>
                </a:solidFill>
                <a:latin typeface="Trebuchet MS"/>
                <a:cs typeface="Trebuchet MS"/>
              </a:rPr>
              <a:t> </a:t>
            </a:r>
            <a:r>
              <a:rPr lang="en-US" sz="1200" spc="-10" dirty="0">
                <a:solidFill>
                  <a:srgbClr val="0D0D0D"/>
                </a:solidFill>
                <a:latin typeface="Trebuchet MS"/>
                <a:cs typeface="Trebuchet MS"/>
              </a:rPr>
              <a:t>of</a:t>
            </a:r>
            <a:r>
              <a:rPr lang="en-US" sz="1200" dirty="0">
                <a:solidFill>
                  <a:srgbClr val="0D0D0D"/>
                </a:solidFill>
                <a:latin typeface="Trebuchet MS"/>
                <a:cs typeface="Trebuchet MS"/>
              </a:rPr>
              <a:t> </a:t>
            </a:r>
            <a:r>
              <a:rPr lang="en-US" sz="1200" spc="-5" dirty="0">
                <a:solidFill>
                  <a:srgbClr val="0D0D0D"/>
                </a:solidFill>
                <a:latin typeface="Trebuchet MS"/>
                <a:cs typeface="Trebuchet MS"/>
              </a:rPr>
              <a:t>stocks:</a:t>
            </a:r>
            <a:r>
              <a:rPr lang="en-US" sz="1200" spc="30" dirty="0">
                <a:solidFill>
                  <a:srgbClr val="0D0D0D"/>
                </a:solidFill>
                <a:latin typeface="Trebuchet MS"/>
                <a:cs typeface="Trebuchet MS"/>
              </a:rPr>
              <a:t>   </a:t>
            </a:r>
            <a:r>
              <a:rPr lang="en-US" sz="1200" spc="-5" dirty="0">
                <a:solidFill>
                  <a:srgbClr val="0D0D0D"/>
                </a:solidFill>
                <a:latin typeface="Trebuchet MS"/>
                <a:cs typeface="Trebuchet MS"/>
              </a:rPr>
              <a:t>20 - 25</a:t>
            </a:r>
            <a:endParaRPr lang="en-US" sz="1200" dirty="0">
              <a:latin typeface="Trebuchet MS"/>
              <a:cs typeface="Trebuchet MS"/>
            </a:endParaRPr>
          </a:p>
          <a:p>
            <a:pPr marL="418465" indent="-171450">
              <a:lnSpc>
                <a:spcPct val="100000"/>
              </a:lnSpc>
              <a:buClr>
                <a:schemeClr val="accent6">
                  <a:lumMod val="75000"/>
                </a:schemeClr>
              </a:buClr>
              <a:buFont typeface="Wingdings" panose="05000000000000000000" pitchFamily="2" charset="2"/>
              <a:buChar char="Ø"/>
            </a:pPr>
            <a:r>
              <a:rPr lang="en-US" sz="1200" spc="-5" dirty="0">
                <a:solidFill>
                  <a:srgbClr val="0D0D0D"/>
                </a:solidFill>
                <a:latin typeface="Trebuchet MS"/>
                <a:cs typeface="Trebuchet MS"/>
              </a:rPr>
              <a:t>Cash:</a:t>
            </a:r>
            <a:r>
              <a:rPr lang="en-US" sz="1200" spc="-10" dirty="0">
                <a:solidFill>
                  <a:srgbClr val="0D0D0D"/>
                </a:solidFill>
                <a:latin typeface="Trebuchet MS"/>
                <a:cs typeface="Trebuchet MS"/>
              </a:rPr>
              <a:t> </a:t>
            </a:r>
            <a:r>
              <a:rPr lang="en-US" sz="1200" spc="-5" dirty="0">
                <a:solidFill>
                  <a:srgbClr val="0D0D0D"/>
                </a:solidFill>
                <a:latin typeface="Trebuchet MS"/>
                <a:cs typeface="Trebuchet MS"/>
              </a:rPr>
              <a:t>Default</a:t>
            </a:r>
            <a:r>
              <a:rPr lang="en-US" sz="1200" spc="5" dirty="0">
                <a:solidFill>
                  <a:srgbClr val="0D0D0D"/>
                </a:solidFill>
                <a:latin typeface="Trebuchet MS"/>
                <a:cs typeface="Trebuchet MS"/>
              </a:rPr>
              <a:t> </a:t>
            </a:r>
            <a:r>
              <a:rPr lang="en-US" sz="1200" spc="-15" dirty="0">
                <a:solidFill>
                  <a:srgbClr val="0D0D0D"/>
                </a:solidFill>
                <a:latin typeface="Trebuchet MS"/>
                <a:cs typeface="Trebuchet MS"/>
              </a:rPr>
              <a:t>Position</a:t>
            </a:r>
            <a:endParaRPr lang="en-US" sz="1200" spc="-5" dirty="0">
              <a:solidFill>
                <a:srgbClr val="0D0D0D"/>
              </a:solidFill>
              <a:latin typeface="Trebuchet MS"/>
              <a:cs typeface="Trebuchet MS"/>
            </a:endParaRPr>
          </a:p>
          <a:p>
            <a:pPr marL="418465" indent="-171450">
              <a:lnSpc>
                <a:spcPct val="100000"/>
              </a:lnSpc>
              <a:buClr>
                <a:schemeClr val="accent6">
                  <a:lumMod val="75000"/>
                </a:schemeClr>
              </a:buClr>
              <a:buFont typeface="Wingdings" panose="05000000000000000000" pitchFamily="2" charset="2"/>
              <a:buChar char="Ø"/>
            </a:pPr>
            <a:r>
              <a:rPr lang="en-US" sz="1200" spc="-5" dirty="0">
                <a:solidFill>
                  <a:srgbClr val="0D0D0D"/>
                </a:solidFill>
                <a:latin typeface="Trebuchet MS"/>
                <a:cs typeface="Trebuchet MS"/>
              </a:rPr>
              <a:t>Benchmark: S&amp;P</a:t>
            </a:r>
            <a:r>
              <a:rPr lang="en-US" sz="1200" spc="-40" dirty="0">
                <a:solidFill>
                  <a:srgbClr val="0D0D0D"/>
                </a:solidFill>
                <a:latin typeface="Trebuchet MS"/>
                <a:cs typeface="Trebuchet MS"/>
              </a:rPr>
              <a:t> </a:t>
            </a:r>
            <a:r>
              <a:rPr lang="en-US" sz="1200" spc="-5" dirty="0">
                <a:solidFill>
                  <a:srgbClr val="0D0D0D"/>
                </a:solidFill>
                <a:latin typeface="Trebuchet MS"/>
                <a:cs typeface="Trebuchet MS"/>
              </a:rPr>
              <a:t>BSE 500</a:t>
            </a:r>
            <a:r>
              <a:rPr lang="en-US" sz="1200" spc="-35" dirty="0">
                <a:solidFill>
                  <a:srgbClr val="0D0D0D"/>
                </a:solidFill>
                <a:latin typeface="Trebuchet MS"/>
                <a:cs typeface="Trebuchet MS"/>
              </a:rPr>
              <a:t> </a:t>
            </a:r>
            <a:r>
              <a:rPr lang="en-US" sz="1200" spc="-10" dirty="0">
                <a:solidFill>
                  <a:srgbClr val="0D0D0D"/>
                </a:solidFill>
                <a:latin typeface="Trebuchet MS"/>
                <a:cs typeface="Trebuchet MS"/>
              </a:rPr>
              <a:t>TRI</a:t>
            </a:r>
            <a:endParaRPr lang="en-US" sz="1200" dirty="0">
              <a:latin typeface="Trebuchet MS"/>
              <a:cs typeface="Trebuchet MS"/>
            </a:endParaRPr>
          </a:p>
          <a:p>
            <a:pPr>
              <a:lnSpc>
                <a:spcPct val="100000"/>
              </a:lnSpc>
              <a:spcBef>
                <a:spcPts val="25"/>
              </a:spcBef>
            </a:pPr>
            <a:endParaRPr lang="en-IN" sz="1200" dirty="0">
              <a:latin typeface="Trebuchet MS"/>
              <a:cs typeface="Trebuchet MS"/>
            </a:endParaRPr>
          </a:p>
        </p:txBody>
      </p:sp>
      <p:sp>
        <p:nvSpPr>
          <p:cNvPr id="9" name="object 10">
            <a:extLst>
              <a:ext uri="{FF2B5EF4-FFF2-40B4-BE49-F238E27FC236}">
                <a16:creationId xmlns:a16="http://schemas.microsoft.com/office/drawing/2014/main" id="{EDC8472F-7097-0868-A868-1C3732E2C84F}"/>
              </a:ext>
            </a:extLst>
          </p:cNvPr>
          <p:cNvSpPr txBox="1">
            <a:spLocks noGrp="1"/>
          </p:cNvSpPr>
          <p:nvPr>
            <p:ph type="sldNum" sz="quarter" idx="7"/>
          </p:nvPr>
        </p:nvSpPr>
        <p:spPr>
          <a:xfrm>
            <a:off x="8211566" y="6462266"/>
            <a:ext cx="219709" cy="219075"/>
          </a:xfrm>
          <a:prstGeom prst="rect">
            <a:avLst/>
          </a:prstGeom>
        </p:spPr>
        <p:txBody>
          <a:bodyPr vert="horz" wrap="square" lIns="0" tIns="50800" rIns="0" bIns="0" rtlCol="0">
            <a:spAutoFit/>
          </a:bodyPr>
          <a:lstStyle/>
          <a:p>
            <a:pPr marL="38100">
              <a:lnSpc>
                <a:spcPct val="100000"/>
              </a:lnSpc>
              <a:spcBef>
                <a:spcPts val="400"/>
              </a:spcBef>
            </a:pPr>
            <a:fld id="{81D60167-4931-47E6-BA6A-407CBD079E47}" type="slidenum">
              <a:rPr spc="-5" dirty="0"/>
              <a:t>9</a:t>
            </a:fld>
            <a:endParaRPr spc="-5" dirty="0"/>
          </a:p>
        </p:txBody>
      </p:sp>
      <p:sp>
        <p:nvSpPr>
          <p:cNvPr id="10" name="object 8">
            <a:extLst>
              <a:ext uri="{FF2B5EF4-FFF2-40B4-BE49-F238E27FC236}">
                <a16:creationId xmlns:a16="http://schemas.microsoft.com/office/drawing/2014/main" id="{166C1DC9-59F7-CCBD-8AA6-D7DAF494B70B}"/>
              </a:ext>
            </a:extLst>
          </p:cNvPr>
          <p:cNvSpPr txBox="1">
            <a:spLocks/>
          </p:cNvSpPr>
          <p:nvPr/>
        </p:nvSpPr>
        <p:spPr>
          <a:xfrm>
            <a:off x="533400" y="271652"/>
            <a:ext cx="2047239" cy="422275"/>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IN" sz="2600" b="1" spc="-5" dirty="0">
                <a:solidFill>
                  <a:srgbClr val="07A048"/>
                </a:solidFill>
                <a:latin typeface="Trebuchet MS"/>
              </a:rPr>
              <a:t>Our Products</a:t>
            </a:r>
          </a:p>
        </p:txBody>
      </p:sp>
      <p:sp>
        <p:nvSpPr>
          <p:cNvPr id="11" name="object 2">
            <a:extLst>
              <a:ext uri="{FF2B5EF4-FFF2-40B4-BE49-F238E27FC236}">
                <a16:creationId xmlns:a16="http://schemas.microsoft.com/office/drawing/2014/main" id="{C9FAFBD2-E2D7-A136-7793-DA40D7043686}"/>
              </a:ext>
            </a:extLst>
          </p:cNvPr>
          <p:cNvSpPr txBox="1"/>
          <p:nvPr/>
        </p:nvSpPr>
        <p:spPr>
          <a:xfrm>
            <a:off x="493776" y="4724400"/>
            <a:ext cx="3581399" cy="382156"/>
          </a:xfrm>
          <a:prstGeom prst="rect">
            <a:avLst/>
          </a:prstGeom>
        </p:spPr>
        <p:txBody>
          <a:bodyPr vert="horz" wrap="square" lIns="0" tIns="104140" rIns="0" bIns="0" rtlCol="0">
            <a:spAutoFit/>
          </a:bodyPr>
          <a:lstStyle/>
          <a:p>
            <a:pPr algn="ctr">
              <a:lnSpc>
                <a:spcPct val="100000"/>
              </a:lnSpc>
              <a:spcBef>
                <a:spcPts val="820"/>
              </a:spcBef>
            </a:pPr>
            <a:r>
              <a:rPr lang="en-US" b="1" spc="-5" dirty="0">
                <a:solidFill>
                  <a:srgbClr val="07A048"/>
                </a:solidFill>
                <a:latin typeface="Trebuchet MS"/>
              </a:rPr>
              <a:t>Market Cap / Sector</a:t>
            </a:r>
            <a:endParaRPr lang="en-US" dirty="0">
              <a:latin typeface="Trebuchet MS"/>
              <a:cs typeface="Trebuchet MS"/>
            </a:endParaRPr>
          </a:p>
        </p:txBody>
      </p:sp>
      <p:sp>
        <p:nvSpPr>
          <p:cNvPr id="14" name="object 2">
            <a:extLst>
              <a:ext uri="{FF2B5EF4-FFF2-40B4-BE49-F238E27FC236}">
                <a16:creationId xmlns:a16="http://schemas.microsoft.com/office/drawing/2014/main" id="{6C8D0F01-F38C-DF06-F02B-2AAB7DBF6336}"/>
              </a:ext>
            </a:extLst>
          </p:cNvPr>
          <p:cNvSpPr txBox="1"/>
          <p:nvPr/>
        </p:nvSpPr>
        <p:spPr>
          <a:xfrm>
            <a:off x="4772661" y="4724400"/>
            <a:ext cx="3581399" cy="382156"/>
          </a:xfrm>
          <a:prstGeom prst="rect">
            <a:avLst/>
          </a:prstGeom>
        </p:spPr>
        <p:txBody>
          <a:bodyPr vert="horz" wrap="square" lIns="0" tIns="104140" rIns="0" bIns="0" rtlCol="0">
            <a:spAutoFit/>
          </a:bodyPr>
          <a:lstStyle/>
          <a:p>
            <a:pPr algn="ctr">
              <a:lnSpc>
                <a:spcPct val="100000"/>
              </a:lnSpc>
              <a:spcBef>
                <a:spcPts val="820"/>
              </a:spcBef>
            </a:pPr>
            <a:r>
              <a:rPr lang="en-US" b="1" spc="-5" dirty="0">
                <a:solidFill>
                  <a:srgbClr val="07A048"/>
                </a:solidFill>
                <a:latin typeface="Trebuchet MS"/>
              </a:rPr>
              <a:t>Market Cap / Sector</a:t>
            </a:r>
            <a:endParaRPr lang="en-US" dirty="0">
              <a:latin typeface="Trebuchet MS"/>
              <a:cs typeface="Trebuchet MS"/>
            </a:endParaRPr>
          </a:p>
        </p:txBody>
      </p:sp>
      <p:graphicFrame>
        <p:nvGraphicFramePr>
          <p:cNvPr id="3" name="Chart 2">
            <a:extLst>
              <a:ext uri="{FF2B5EF4-FFF2-40B4-BE49-F238E27FC236}">
                <a16:creationId xmlns:a16="http://schemas.microsoft.com/office/drawing/2014/main" id="{B925C58F-7878-6123-802C-F46AE51D7F83}"/>
              </a:ext>
            </a:extLst>
          </p:cNvPr>
          <p:cNvGraphicFramePr>
            <a:graphicFrameLocks/>
          </p:cNvGraphicFramePr>
          <p:nvPr>
            <p:extLst>
              <p:ext uri="{D42A27DB-BD31-4B8C-83A1-F6EECF244321}">
                <p14:modId xmlns:p14="http://schemas.microsoft.com/office/powerpoint/2010/main" val="1061662238"/>
              </p:ext>
            </p:extLst>
          </p:nvPr>
        </p:nvGraphicFramePr>
        <p:xfrm>
          <a:off x="76200" y="5105400"/>
          <a:ext cx="2066036" cy="13529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B453B263-606A-AA3F-1331-2198285BACF8}"/>
              </a:ext>
            </a:extLst>
          </p:cNvPr>
          <p:cNvGraphicFramePr>
            <a:graphicFrameLocks/>
          </p:cNvGraphicFramePr>
          <p:nvPr>
            <p:extLst>
              <p:ext uri="{D42A27DB-BD31-4B8C-83A1-F6EECF244321}">
                <p14:modId xmlns:p14="http://schemas.microsoft.com/office/powerpoint/2010/main" val="2825379044"/>
              </p:ext>
            </p:extLst>
          </p:nvPr>
        </p:nvGraphicFramePr>
        <p:xfrm>
          <a:off x="2142236" y="5105400"/>
          <a:ext cx="2201164" cy="13529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F12FF429-5794-41AC-B71A-A17D6A3622BC}"/>
              </a:ext>
            </a:extLst>
          </p:cNvPr>
          <p:cNvGraphicFramePr>
            <a:graphicFrameLocks/>
          </p:cNvGraphicFramePr>
          <p:nvPr>
            <p:extLst>
              <p:ext uri="{D42A27DB-BD31-4B8C-83A1-F6EECF244321}">
                <p14:modId xmlns:p14="http://schemas.microsoft.com/office/powerpoint/2010/main" val="2842619896"/>
              </p:ext>
            </p:extLst>
          </p:nvPr>
        </p:nvGraphicFramePr>
        <p:xfrm>
          <a:off x="4572000" y="5105400"/>
          <a:ext cx="1981200" cy="13529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F4191F4B-A853-4369-A3E3-EB8EED32FF6F}"/>
              </a:ext>
            </a:extLst>
          </p:cNvPr>
          <p:cNvGraphicFramePr>
            <a:graphicFrameLocks/>
          </p:cNvGraphicFramePr>
          <p:nvPr>
            <p:extLst>
              <p:ext uri="{D42A27DB-BD31-4B8C-83A1-F6EECF244321}">
                <p14:modId xmlns:p14="http://schemas.microsoft.com/office/powerpoint/2010/main" val="3713152771"/>
              </p:ext>
            </p:extLst>
          </p:nvPr>
        </p:nvGraphicFramePr>
        <p:xfrm>
          <a:off x="6553200" y="5105400"/>
          <a:ext cx="2286000" cy="13529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B925C58F-7878-6123-802C-F46AE51D7F83}"/>
              </a:ext>
            </a:extLst>
          </p:cNvPr>
          <p:cNvGraphicFramePr>
            <a:graphicFrameLocks/>
          </p:cNvGraphicFramePr>
          <p:nvPr>
            <p:extLst>
              <p:ext uri="{D42A27DB-BD31-4B8C-83A1-F6EECF244321}">
                <p14:modId xmlns:p14="http://schemas.microsoft.com/office/powerpoint/2010/main" val="3820506346"/>
              </p:ext>
            </p:extLst>
          </p:nvPr>
        </p:nvGraphicFramePr>
        <p:xfrm>
          <a:off x="51054" y="5105400"/>
          <a:ext cx="2201164" cy="135293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a:extLst>
              <a:ext uri="{FF2B5EF4-FFF2-40B4-BE49-F238E27FC236}">
                <a16:creationId xmlns:a16="http://schemas.microsoft.com/office/drawing/2014/main" id="{B453B263-606A-AA3F-1331-2198285BACF8}"/>
              </a:ext>
            </a:extLst>
          </p:cNvPr>
          <p:cNvGraphicFramePr>
            <a:graphicFrameLocks/>
          </p:cNvGraphicFramePr>
          <p:nvPr>
            <p:extLst>
              <p:ext uri="{D42A27DB-BD31-4B8C-83A1-F6EECF244321}">
                <p14:modId xmlns:p14="http://schemas.microsoft.com/office/powerpoint/2010/main" val="1592760549"/>
              </p:ext>
            </p:extLst>
          </p:nvPr>
        </p:nvGraphicFramePr>
        <p:xfrm>
          <a:off x="2099776" y="5105400"/>
          <a:ext cx="2324595" cy="135293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7" name="Chart 16">
            <a:extLst>
              <a:ext uri="{FF2B5EF4-FFF2-40B4-BE49-F238E27FC236}">
                <a16:creationId xmlns:a16="http://schemas.microsoft.com/office/drawing/2014/main" id="{F12FF429-5794-41AC-B71A-A17D6A3622BC}"/>
              </a:ext>
            </a:extLst>
          </p:cNvPr>
          <p:cNvGraphicFramePr>
            <a:graphicFrameLocks/>
          </p:cNvGraphicFramePr>
          <p:nvPr>
            <p:extLst>
              <p:ext uri="{D42A27DB-BD31-4B8C-83A1-F6EECF244321}">
                <p14:modId xmlns:p14="http://schemas.microsoft.com/office/powerpoint/2010/main" val="1627117489"/>
              </p:ext>
            </p:extLst>
          </p:nvPr>
        </p:nvGraphicFramePr>
        <p:xfrm>
          <a:off x="4571437" y="5105401"/>
          <a:ext cx="2201164" cy="135293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8" name="Chart 17">
            <a:extLst>
              <a:ext uri="{FF2B5EF4-FFF2-40B4-BE49-F238E27FC236}">
                <a16:creationId xmlns:a16="http://schemas.microsoft.com/office/drawing/2014/main" id="{F12FF429-5794-41AC-B71A-A17D6A3622BC}"/>
              </a:ext>
            </a:extLst>
          </p:cNvPr>
          <p:cNvGraphicFramePr>
            <a:graphicFrameLocks/>
          </p:cNvGraphicFramePr>
          <p:nvPr>
            <p:extLst>
              <p:ext uri="{D42A27DB-BD31-4B8C-83A1-F6EECF244321}">
                <p14:modId xmlns:p14="http://schemas.microsoft.com/office/powerpoint/2010/main" val="90954777"/>
              </p:ext>
            </p:extLst>
          </p:nvPr>
        </p:nvGraphicFramePr>
        <p:xfrm>
          <a:off x="6504376" y="5105401"/>
          <a:ext cx="2563424" cy="135293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6" name="Chart 15">
            <a:extLst>
              <a:ext uri="{FF2B5EF4-FFF2-40B4-BE49-F238E27FC236}">
                <a16:creationId xmlns:a16="http://schemas.microsoft.com/office/drawing/2014/main" id="{B925C58F-7878-6123-802C-F46AE51D7F83}"/>
              </a:ext>
            </a:extLst>
          </p:cNvPr>
          <p:cNvGraphicFramePr>
            <a:graphicFrameLocks/>
          </p:cNvGraphicFramePr>
          <p:nvPr>
            <p:extLst>
              <p:ext uri="{D42A27DB-BD31-4B8C-83A1-F6EECF244321}">
                <p14:modId xmlns:p14="http://schemas.microsoft.com/office/powerpoint/2010/main" val="2551069436"/>
              </p:ext>
            </p:extLst>
          </p:nvPr>
        </p:nvGraphicFramePr>
        <p:xfrm>
          <a:off x="12636" y="5105400"/>
          <a:ext cx="2159417" cy="135293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9" name="Chart 18">
            <a:extLst>
              <a:ext uri="{FF2B5EF4-FFF2-40B4-BE49-F238E27FC236}">
                <a16:creationId xmlns:a16="http://schemas.microsoft.com/office/drawing/2014/main" id="{B453B263-606A-AA3F-1331-2198285BACF8}"/>
              </a:ext>
            </a:extLst>
          </p:cNvPr>
          <p:cNvGraphicFramePr>
            <a:graphicFrameLocks/>
          </p:cNvGraphicFramePr>
          <p:nvPr>
            <p:extLst>
              <p:ext uri="{D42A27DB-BD31-4B8C-83A1-F6EECF244321}">
                <p14:modId xmlns:p14="http://schemas.microsoft.com/office/powerpoint/2010/main" val="1747617869"/>
              </p:ext>
            </p:extLst>
          </p:nvPr>
        </p:nvGraphicFramePr>
        <p:xfrm>
          <a:off x="2094549" y="5105399"/>
          <a:ext cx="2396723" cy="1352933"/>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0" name="Chart 19">
            <a:extLst>
              <a:ext uri="{FF2B5EF4-FFF2-40B4-BE49-F238E27FC236}">
                <a16:creationId xmlns:a16="http://schemas.microsoft.com/office/drawing/2014/main" id="{F12FF429-5794-41AC-B71A-A17D6A3622BC}"/>
              </a:ext>
            </a:extLst>
          </p:cNvPr>
          <p:cNvGraphicFramePr>
            <a:graphicFrameLocks/>
          </p:cNvGraphicFramePr>
          <p:nvPr>
            <p:extLst>
              <p:ext uri="{D42A27DB-BD31-4B8C-83A1-F6EECF244321}">
                <p14:modId xmlns:p14="http://schemas.microsoft.com/office/powerpoint/2010/main" val="96794902"/>
              </p:ext>
            </p:extLst>
          </p:nvPr>
        </p:nvGraphicFramePr>
        <p:xfrm>
          <a:off x="4519180" y="5105399"/>
          <a:ext cx="2143439" cy="1352933"/>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1" name="Chart 20">
            <a:extLst>
              <a:ext uri="{FF2B5EF4-FFF2-40B4-BE49-F238E27FC236}">
                <a16:creationId xmlns:a16="http://schemas.microsoft.com/office/drawing/2014/main" id="{F4191F4B-A853-4369-A3E3-EB8EED32FF6F}"/>
              </a:ext>
            </a:extLst>
          </p:cNvPr>
          <p:cNvGraphicFramePr>
            <a:graphicFrameLocks/>
          </p:cNvGraphicFramePr>
          <p:nvPr>
            <p:extLst>
              <p:ext uri="{D42A27DB-BD31-4B8C-83A1-F6EECF244321}">
                <p14:modId xmlns:p14="http://schemas.microsoft.com/office/powerpoint/2010/main" val="2178923412"/>
              </p:ext>
            </p:extLst>
          </p:nvPr>
        </p:nvGraphicFramePr>
        <p:xfrm>
          <a:off x="6606020" y="5108093"/>
          <a:ext cx="2445525" cy="135024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 name="Chart 3">
            <a:extLst>
              <a:ext uri="{FF2B5EF4-FFF2-40B4-BE49-F238E27FC236}">
                <a16:creationId xmlns:a16="http://schemas.microsoft.com/office/drawing/2014/main" id="{B925C58F-7878-6123-802C-F46AE51D7F83}"/>
              </a:ext>
            </a:extLst>
          </p:cNvPr>
          <p:cNvGraphicFramePr>
            <a:graphicFrameLocks/>
          </p:cNvGraphicFramePr>
          <p:nvPr>
            <p:extLst>
              <p:ext uri="{D42A27DB-BD31-4B8C-83A1-F6EECF244321}">
                <p14:modId xmlns:p14="http://schemas.microsoft.com/office/powerpoint/2010/main" val="2758382677"/>
              </p:ext>
            </p:extLst>
          </p:nvPr>
        </p:nvGraphicFramePr>
        <p:xfrm>
          <a:off x="-29917" y="5105399"/>
          <a:ext cx="2172154" cy="1356868"/>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6" name="Chart 5">
            <a:extLst>
              <a:ext uri="{FF2B5EF4-FFF2-40B4-BE49-F238E27FC236}">
                <a16:creationId xmlns:a16="http://schemas.microsoft.com/office/drawing/2014/main" id="{B453B263-606A-AA3F-1331-2198285BACF8}"/>
              </a:ext>
            </a:extLst>
          </p:cNvPr>
          <p:cNvGraphicFramePr>
            <a:graphicFrameLocks/>
          </p:cNvGraphicFramePr>
          <p:nvPr>
            <p:extLst>
              <p:ext uri="{D42A27DB-BD31-4B8C-83A1-F6EECF244321}">
                <p14:modId xmlns:p14="http://schemas.microsoft.com/office/powerpoint/2010/main" val="634423810"/>
              </p:ext>
            </p:extLst>
          </p:nvPr>
        </p:nvGraphicFramePr>
        <p:xfrm>
          <a:off x="1887539" y="5101465"/>
          <a:ext cx="2573916" cy="1356868"/>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22" name="Chart 21">
            <a:extLst>
              <a:ext uri="{FF2B5EF4-FFF2-40B4-BE49-F238E27FC236}">
                <a16:creationId xmlns:a16="http://schemas.microsoft.com/office/drawing/2014/main" id="{F12FF429-5794-41AC-B71A-A17D6A3622BC}"/>
              </a:ext>
            </a:extLst>
          </p:cNvPr>
          <p:cNvGraphicFramePr>
            <a:graphicFrameLocks/>
          </p:cNvGraphicFramePr>
          <p:nvPr>
            <p:extLst>
              <p:ext uri="{D42A27DB-BD31-4B8C-83A1-F6EECF244321}">
                <p14:modId xmlns:p14="http://schemas.microsoft.com/office/powerpoint/2010/main" val="3095983025"/>
              </p:ext>
            </p:extLst>
          </p:nvPr>
        </p:nvGraphicFramePr>
        <p:xfrm>
          <a:off x="4535298" y="5108093"/>
          <a:ext cx="2155229" cy="1350239"/>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23" name="Chart 22">
            <a:extLst>
              <a:ext uri="{FF2B5EF4-FFF2-40B4-BE49-F238E27FC236}">
                <a16:creationId xmlns:a16="http://schemas.microsoft.com/office/drawing/2014/main" id="{F4191F4B-A853-4369-A3E3-EB8EED32FF6F}"/>
              </a:ext>
            </a:extLst>
          </p:cNvPr>
          <p:cNvGraphicFramePr>
            <a:graphicFrameLocks/>
          </p:cNvGraphicFramePr>
          <p:nvPr>
            <p:extLst>
              <p:ext uri="{D42A27DB-BD31-4B8C-83A1-F6EECF244321}">
                <p14:modId xmlns:p14="http://schemas.microsoft.com/office/powerpoint/2010/main" val="2640174362"/>
              </p:ext>
            </p:extLst>
          </p:nvPr>
        </p:nvGraphicFramePr>
        <p:xfrm>
          <a:off x="6404614" y="5101465"/>
          <a:ext cx="2646931" cy="1356867"/>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24" name="Chart 23">
            <a:extLst>
              <a:ext uri="{FF2B5EF4-FFF2-40B4-BE49-F238E27FC236}">
                <a16:creationId xmlns:a16="http://schemas.microsoft.com/office/drawing/2014/main" id="{B925C58F-7878-6123-802C-F46AE51D7F83}"/>
              </a:ext>
            </a:extLst>
          </p:cNvPr>
          <p:cNvGraphicFramePr>
            <a:graphicFrameLocks/>
          </p:cNvGraphicFramePr>
          <p:nvPr>
            <p:extLst>
              <p:ext uri="{D42A27DB-BD31-4B8C-83A1-F6EECF244321}">
                <p14:modId xmlns:p14="http://schemas.microsoft.com/office/powerpoint/2010/main" val="1790214288"/>
              </p:ext>
            </p:extLst>
          </p:nvPr>
        </p:nvGraphicFramePr>
        <p:xfrm>
          <a:off x="-14151" y="5101465"/>
          <a:ext cx="2466732" cy="1350239"/>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25" name="Chart 24">
            <a:extLst>
              <a:ext uri="{FF2B5EF4-FFF2-40B4-BE49-F238E27FC236}">
                <a16:creationId xmlns:a16="http://schemas.microsoft.com/office/drawing/2014/main" id="{B453B263-606A-AA3F-1331-2198285BACF8}"/>
              </a:ext>
            </a:extLst>
          </p:cNvPr>
          <p:cNvGraphicFramePr>
            <a:graphicFrameLocks/>
          </p:cNvGraphicFramePr>
          <p:nvPr>
            <p:extLst>
              <p:ext uri="{D42A27DB-BD31-4B8C-83A1-F6EECF244321}">
                <p14:modId xmlns:p14="http://schemas.microsoft.com/office/powerpoint/2010/main" val="3750549969"/>
              </p:ext>
            </p:extLst>
          </p:nvPr>
        </p:nvGraphicFramePr>
        <p:xfrm>
          <a:off x="1897086" y="5106383"/>
          <a:ext cx="2563424" cy="1345321"/>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26" name="Chart 25">
            <a:extLst>
              <a:ext uri="{FF2B5EF4-FFF2-40B4-BE49-F238E27FC236}">
                <a16:creationId xmlns:a16="http://schemas.microsoft.com/office/drawing/2014/main" id="{F12FF429-5794-41AC-B71A-A17D6A3622BC}"/>
              </a:ext>
            </a:extLst>
          </p:cNvPr>
          <p:cNvGraphicFramePr>
            <a:graphicFrameLocks/>
          </p:cNvGraphicFramePr>
          <p:nvPr>
            <p:extLst>
              <p:ext uri="{D42A27DB-BD31-4B8C-83A1-F6EECF244321}">
                <p14:modId xmlns:p14="http://schemas.microsoft.com/office/powerpoint/2010/main" val="2298357450"/>
              </p:ext>
            </p:extLst>
          </p:nvPr>
        </p:nvGraphicFramePr>
        <p:xfrm>
          <a:off x="4516121" y="5105399"/>
          <a:ext cx="2256480" cy="1352932"/>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27" name="Chart 26">
            <a:extLst>
              <a:ext uri="{FF2B5EF4-FFF2-40B4-BE49-F238E27FC236}">
                <a16:creationId xmlns:a16="http://schemas.microsoft.com/office/drawing/2014/main" id="{F4191F4B-A853-4369-A3E3-EB8EED32FF6F}"/>
              </a:ext>
            </a:extLst>
          </p:cNvPr>
          <p:cNvGraphicFramePr>
            <a:graphicFrameLocks/>
          </p:cNvGraphicFramePr>
          <p:nvPr>
            <p:extLst>
              <p:ext uri="{D42A27DB-BD31-4B8C-83A1-F6EECF244321}">
                <p14:modId xmlns:p14="http://schemas.microsoft.com/office/powerpoint/2010/main" val="2891117726"/>
              </p:ext>
            </p:extLst>
          </p:nvPr>
        </p:nvGraphicFramePr>
        <p:xfrm>
          <a:off x="6403164" y="5108094"/>
          <a:ext cx="2646931" cy="1356867"/>
        </p:xfrm>
        <a:graphic>
          <a:graphicData uri="http://schemas.openxmlformats.org/drawingml/2006/chart">
            <c:chart xmlns:c="http://schemas.openxmlformats.org/drawingml/2006/chart" xmlns:r="http://schemas.openxmlformats.org/officeDocument/2006/relationships" r:id="rId21"/>
          </a:graphicData>
        </a:graphic>
      </p:graphicFrame>
    </p:spTree>
    <p:extLst>
      <p:ext uri="{BB962C8B-B14F-4D97-AF65-F5344CB8AC3E}">
        <p14:creationId xmlns:p14="http://schemas.microsoft.com/office/powerpoint/2010/main" val="23347753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28765</TotalTime>
  <Words>2998</Words>
  <Application>Microsoft Office PowerPoint</Application>
  <PresentationFormat>On-screen Show (4:3)</PresentationFormat>
  <Paragraphs>421</Paragraphs>
  <Slides>22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 MT</vt:lpstr>
      <vt:lpstr>Calibri</vt:lpstr>
      <vt:lpstr>Times New Roman</vt:lpstr>
      <vt:lpstr>Trebuchet MS</vt:lpstr>
      <vt:lpstr>Wingdings</vt:lpstr>
      <vt:lpstr>Office Theme</vt:lpstr>
      <vt:lpstr>PowerPoint Presentation</vt:lpstr>
      <vt:lpstr>Who are we? – We live, eat and breathe Equities</vt:lpstr>
      <vt:lpstr>Team: 80+ Years of Cumulative Experience Head or Tails. It’s the right team that makes the win.</vt:lpstr>
      <vt:lpstr>Team: 80+ Years of Cumulative Experience Head or Tails. It’s the right team that makes the win.</vt:lpstr>
      <vt:lpstr>What to expect from us?</vt:lpstr>
      <vt:lpstr>Investment Approach: Rigor of Buying a Business</vt:lpstr>
      <vt:lpstr>Investment Approach</vt:lpstr>
      <vt:lpstr>Our Investment Approach helps us focus on…</vt:lpstr>
      <vt:lpstr>PowerPoint Presentation</vt:lpstr>
      <vt:lpstr> Performance</vt:lpstr>
      <vt:lpstr>Media coverage</vt:lpstr>
      <vt:lpstr>Way Forward :   Next 12 Months </vt:lpstr>
      <vt:lpstr>PowerPoint Presentation</vt:lpstr>
      <vt:lpstr>PowerPoint Presentation</vt:lpstr>
      <vt:lpstr>PowerPoint Presentation</vt:lpstr>
      <vt:lpstr>World GDP to contract substantially</vt:lpstr>
      <vt:lpstr>Economic Challenges / Concerns</vt:lpstr>
      <vt:lpstr>Challenges / Concerns</vt:lpstr>
      <vt:lpstr>Equity Market Outlook: CY2024</vt:lpstr>
      <vt:lpstr>Green Lantern Observations &amp; View</vt:lpstr>
      <vt:lpstr>Contact Us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Pooja Doshi</dc:creator>
  <cp:lastModifiedBy>Nidhi</cp:lastModifiedBy>
  <cp:revision>65</cp:revision>
  <cp:lastPrinted>2025-05-08T06:09:09Z</cp:lastPrinted>
  <dcterms:created xsi:type="dcterms:W3CDTF">2024-10-10T12:38:26Z</dcterms:created>
  <dcterms:modified xsi:type="dcterms:W3CDTF">2025-09-05T07:56:44Z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2024-09-09T00:00:00Z</vt:filetime>
  </property>
  <property fmtid="{D5CDD505-2E9C-101B-9397-08002B2CF9AE}" pid="3" name="Creator">
    <vt:lpwstr>Microsoft® PowerPoint® 2019</vt:lpwstr>
  </property>
  <property fmtid="{D5CDD505-2E9C-101B-9397-08002B2CF9AE}" pid="4" name="LastSaved">
    <vt:filetime>2024-10-10T00:00:00Z</vt:filetime>
  </property>
</Properties>
</file>